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media/image9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14160863034276"/>
          <c:y val="0.0615407319952775"/>
          <c:w val="0.404615594701625"/>
          <c:h val="0.842532467532468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365c0"/>
            </a:solidFill>
            <a:ln>
              <a:noFill/>
            </a:ln>
          </c:spPr>
          <c:explosion val="0"/>
          <c:dPt>
            <c:idx val="0"/>
            <c:spPr>
              <a:solidFill>
                <a:srgbClr val="959aa2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83c2f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fdcdc4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2dbb7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ffc00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fa6464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  <c:showLeaderLines val="0"/>
          </c:dLbls>
          <c:cat>
            <c:strRef>
              <c:f>categories</c:f>
              <c:strCache>
                <c:ptCount val="6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>менее 20 лет</c:v>
                </c:pt>
                <c:pt idx="4">
                  <c:v>от 21 до 25 лет</c:v>
                </c:pt>
                <c:pt idx="5">
                  <c:v>свыше 25 лет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>23.7</c:v>
                </c:pt>
                <c:pt idx="4">
                  <c:v>0.7</c:v>
                </c:pt>
                <c:pt idx="5">
                  <c:v>75.6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24891925604097"/>
          <c:y val="0.236399355023064"/>
          <c:w val="0.361347845502137"/>
          <c:h val="0.42675684777727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595959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noFill/>
    <a:ln>
      <a:solidFill>
        <a:srgbClr val="ffffff"/>
      </a:solidFill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319" spc="-1" strike="noStrike">
                <a:solidFill>
                  <a:srgbClr val="000000"/>
                </a:solidFill>
                <a:latin typeface="Arial"/>
                <a:ea typeface="Arial"/>
              </a:defRPr>
            </a:pPr>
            <a:r>
              <a:rPr b="1" sz="1319" spc="-1" strike="noStrike">
                <a:solidFill>
                  <a:srgbClr val="000000"/>
                </a:solidFill>
                <a:latin typeface="Arial"/>
                <a:ea typeface="Arial"/>
              </a:rPr>
              <a:t>ЕТО-1 филиал "Оренбургский"ПАО "Т Плюс"</a:t>
            </a:r>
          </a:p>
        </c:rich>
      </c:tx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повреждений (отказов) в тепловых сетях в межотопительный период</c:v>
                </c:pt>
              </c:strCache>
            </c:strRef>
          </c:tx>
          <c:spPr>
            <a:solidFill>
              <a:srgbClr val="0365c0"/>
            </a:solidFill>
            <a:ln w="28440">
              <a:solidFill>
                <a:srgbClr val="0365c0"/>
              </a:solidFill>
              <a:round/>
            </a:ln>
          </c:spPr>
          <c:marker>
            <c:symbol val="circle"/>
            <c:size val="5"/>
            <c:spPr>
              <a:solidFill>
                <a:srgbClr val="0365c0"/>
              </a:solidFill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Количество повреждений (отказов) в тепловых сетях в отопительный период</c:v>
                </c:pt>
              </c:strCache>
            </c:strRef>
          </c:tx>
          <c:spPr>
            <a:solidFill>
              <a:srgbClr val="00882b"/>
            </a:solidFill>
            <a:ln w="28440">
              <a:solidFill>
                <a:srgbClr val="00882b"/>
              </a:solidFill>
              <a:round/>
            </a:ln>
          </c:spPr>
          <c:marker>
            <c:symbol val="circle"/>
            <c:size val="5"/>
            <c:spPr>
              <a:solidFill>
                <a:srgbClr val="00882b"/>
              </a:solidFill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26949111"/>
        <c:axId val="98850326"/>
      </c:lineChart>
      <c:catAx>
        <c:axId val="26949111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98850326"/>
        <c:crosses val="autoZero"/>
        <c:auto val="1"/>
        <c:lblAlgn val="ctr"/>
        <c:lblOffset val="100"/>
      </c:catAx>
      <c:valAx>
        <c:axId val="9885032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1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26949111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1" sz="1100" spc="-1" strike="noStrike">
              <a:solidFill>
                <a:srgbClr val="000000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КИУМТ котельные</c:v>
                </c:pt>
              </c:strCache>
            </c:strRef>
          </c:tx>
          <c:spPr>
            <a:solidFill>
              <a:srgbClr val="0365c0"/>
            </a:solidFill>
            <a:ln w="28440">
              <a:solidFill>
                <a:srgbClr val="0365c0"/>
              </a:solidFill>
              <a:round/>
            </a:ln>
          </c:spPr>
          <c:marker>
            <c:symbol val="circle"/>
            <c:size val="5"/>
            <c:spPr>
              <a:solidFill>
                <a:srgbClr val="0365c0"/>
              </a:solidFill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0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  <c:pt idx="6">
                  <c:v>2026 г.</c:v>
                </c:pt>
                <c:pt idx="7">
                  <c:v>2027 г.</c:v>
                </c:pt>
                <c:pt idx="8">
                  <c:v>2028 г.</c:v>
                </c:pt>
                <c:pt idx="9">
                  <c:v>2029 г.</c:v>
                </c:pt>
                <c:pt idx="10">
                  <c:v>2030 г.</c:v>
                </c:pt>
                <c:pt idx="11">
                  <c:v>2031 г.</c:v>
                </c:pt>
                <c:pt idx="12">
                  <c:v>2032 г.</c:v>
                </c:pt>
                <c:pt idx="13">
                  <c:v>2033 г.</c:v>
                </c:pt>
                <c:pt idx="14">
                  <c:v>2034 г.</c:v>
                </c:pt>
                <c:pt idx="15">
                  <c:v>2035 г.</c:v>
                </c:pt>
                <c:pt idx="16">
                  <c:v>2036 г.</c:v>
                </c:pt>
                <c:pt idx="17">
                  <c:v>2037 г.</c:v>
                </c:pt>
                <c:pt idx="18">
                  <c:v>2038 г.</c:v>
                </c:pt>
                <c:pt idx="19">
                  <c:v>2039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0.21</c:v>
                </c:pt>
                <c:pt idx="4">
                  <c:v>0.24</c:v>
                </c:pt>
                <c:pt idx="5">
                  <c:v>0.25</c:v>
                </c:pt>
                <c:pt idx="6">
                  <c:v>0.26</c:v>
                </c:pt>
                <c:pt idx="7">
                  <c:v>0.27</c:v>
                </c:pt>
                <c:pt idx="8">
                  <c:v>0.27</c:v>
                </c:pt>
                <c:pt idx="9">
                  <c:v>0.27</c:v>
                </c:pt>
                <c:pt idx="10">
                  <c:v>0.27</c:v>
                </c:pt>
                <c:pt idx="11">
                  <c:v>0.27</c:v>
                </c:pt>
                <c:pt idx="12">
                  <c:v>0.27</c:v>
                </c:pt>
                <c:pt idx="13">
                  <c:v>0.27</c:v>
                </c:pt>
                <c:pt idx="14">
                  <c:v>0.27</c:v>
                </c:pt>
                <c:pt idx="15">
                  <c:v>0.27</c:v>
                </c:pt>
                <c:pt idx="16">
                  <c:v>0.27</c:v>
                </c:pt>
                <c:pt idx="17">
                  <c:v>0.27</c:v>
                </c:pt>
                <c:pt idx="18">
                  <c:v>0.27</c:v>
                </c:pt>
                <c:pt idx="19">
                  <c:v>0.27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КИУМТ МТЭЦ</c:v>
                </c:pt>
              </c:strCache>
            </c:strRef>
          </c:tx>
          <c:spPr>
            <a:solidFill>
              <a:srgbClr val="00882b"/>
            </a:solidFill>
            <a:ln w="28440">
              <a:solidFill>
                <a:srgbClr val="00882b"/>
              </a:solidFill>
              <a:round/>
            </a:ln>
          </c:spPr>
          <c:marker>
            <c:symbol val="circle"/>
            <c:size val="5"/>
            <c:spPr>
              <a:solidFill>
                <a:srgbClr val="00882b"/>
              </a:solidFill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0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  <c:pt idx="6">
                  <c:v>2026 г.</c:v>
                </c:pt>
                <c:pt idx="7">
                  <c:v>2027 г.</c:v>
                </c:pt>
                <c:pt idx="8">
                  <c:v>2028 г.</c:v>
                </c:pt>
                <c:pt idx="9">
                  <c:v>2029 г.</c:v>
                </c:pt>
                <c:pt idx="10">
                  <c:v>2030 г.</c:v>
                </c:pt>
                <c:pt idx="11">
                  <c:v>2031 г.</c:v>
                </c:pt>
                <c:pt idx="12">
                  <c:v>2032 г.</c:v>
                </c:pt>
                <c:pt idx="13">
                  <c:v>2033 г.</c:v>
                </c:pt>
                <c:pt idx="14">
                  <c:v>2034 г.</c:v>
                </c:pt>
                <c:pt idx="15">
                  <c:v>2035 г.</c:v>
                </c:pt>
                <c:pt idx="16">
                  <c:v>2036 г.</c:v>
                </c:pt>
                <c:pt idx="17">
                  <c:v>2037 г.</c:v>
                </c:pt>
                <c:pt idx="18">
                  <c:v>2038 г.</c:v>
                </c:pt>
                <c:pt idx="19">
                  <c:v>2039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0"/>
                <c:pt idx="0">
                  <c:v>0.24872782207683</c:v>
                </c:pt>
                <c:pt idx="1">
                  <c:v>0.257779311206524</c:v>
                </c:pt>
                <c:pt idx="2">
                  <c:v>0.257779311206524</c:v>
                </c:pt>
                <c:pt idx="3">
                  <c:v>0.257779311206524</c:v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/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/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/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6263853"/>
        <c:axId val="13293024"/>
      </c:lineChart>
      <c:catAx>
        <c:axId val="6263853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13293024"/>
        <c:crosses val="autoZero"/>
        <c:auto val="1"/>
        <c:lblAlgn val="ctr"/>
        <c:lblOffset val="100"/>
      </c:catAx>
      <c:valAx>
        <c:axId val="13293024"/>
        <c:scaling>
          <c:orientation val="minMax"/>
          <c:max val="1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6263853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1" sz="1000" spc="-1" strike="noStrike">
              <a:solidFill>
                <a:srgbClr val="000000"/>
              </a:solidFill>
              <a:latin typeface="Arial"/>
              <a:ea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000000"/>
                </a:solidFill>
                <a:latin typeface="Arial"/>
                <a:ea typeface="Arial"/>
              </a:defRPr>
            </a:pPr>
            <a:r>
              <a:rPr b="1" sz="1600" spc="-1" strike="noStrike">
                <a:solidFill>
                  <a:srgbClr val="000000"/>
                </a:solidFill>
                <a:latin typeface="Arial"/>
                <a:ea typeface="Arial"/>
              </a:rPr>
              <a:t>Удельный расход условного топлива на отпуск тепловой энергии г. Медногорск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Удельный расход условного топлива на тепловую энергию отпущенную с коллекторов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0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  <c:pt idx="6">
                  <c:v>2026 г.</c:v>
                </c:pt>
                <c:pt idx="7">
                  <c:v>2027 г.</c:v>
                </c:pt>
                <c:pt idx="8">
                  <c:v>2028 г.</c:v>
                </c:pt>
                <c:pt idx="9">
                  <c:v>2029 г.</c:v>
                </c:pt>
                <c:pt idx="10">
                  <c:v>2030 г.</c:v>
                </c:pt>
                <c:pt idx="11">
                  <c:v>2031 г.</c:v>
                </c:pt>
                <c:pt idx="12">
                  <c:v>2032 г.</c:v>
                </c:pt>
                <c:pt idx="13">
                  <c:v>2033 г.</c:v>
                </c:pt>
                <c:pt idx="14">
                  <c:v>2034 г.</c:v>
                </c:pt>
                <c:pt idx="15">
                  <c:v>2035 г.</c:v>
                </c:pt>
                <c:pt idx="16">
                  <c:v>2036 г.</c:v>
                </c:pt>
                <c:pt idx="17">
                  <c:v>2037 г.</c:v>
                </c:pt>
                <c:pt idx="18">
                  <c:v>2038 г.</c:v>
                </c:pt>
                <c:pt idx="19">
                  <c:v>2039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158.413305553631</c:v>
                </c:pt>
                <c:pt idx="1">
                  <c:v>158.413848000835</c:v>
                </c:pt>
                <c:pt idx="2">
                  <c:v>158.413814874417</c:v>
                </c:pt>
                <c:pt idx="3">
                  <c:v>158.413781722513</c:v>
                </c:pt>
                <c:pt idx="4">
                  <c:v>155.3</c:v>
                </c:pt>
                <c:pt idx="5">
                  <c:v>155.3</c:v>
                </c:pt>
                <c:pt idx="6">
                  <c:v>155.3</c:v>
                </c:pt>
                <c:pt idx="7">
                  <c:v>155.3</c:v>
                </c:pt>
                <c:pt idx="8">
                  <c:v>155.3</c:v>
                </c:pt>
                <c:pt idx="9">
                  <c:v>155.3</c:v>
                </c:pt>
                <c:pt idx="10">
                  <c:v>155.3</c:v>
                </c:pt>
                <c:pt idx="11">
                  <c:v>155.3</c:v>
                </c:pt>
                <c:pt idx="12">
                  <c:v>155.3</c:v>
                </c:pt>
                <c:pt idx="13">
                  <c:v>155.3</c:v>
                </c:pt>
                <c:pt idx="14">
                  <c:v>155.3</c:v>
                </c:pt>
                <c:pt idx="15">
                  <c:v>155.3</c:v>
                </c:pt>
                <c:pt idx="16">
                  <c:v>155.3</c:v>
                </c:pt>
                <c:pt idx="17">
                  <c:v>155.3</c:v>
                </c:pt>
                <c:pt idx="18">
                  <c:v>155.3</c:v>
                </c:pt>
                <c:pt idx="19">
                  <c:v>155.3</c:v>
                </c:pt>
              </c:numCache>
            </c:numRef>
          </c:val>
        </c:ser>
        <c:gapWidth val="100"/>
        <c:overlap val="-24"/>
        <c:axId val="98230661"/>
        <c:axId val="3325987"/>
      </c:barChart>
      <c:catAx>
        <c:axId val="98230661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3325987"/>
        <c:crosses val="autoZero"/>
        <c:auto val="1"/>
        <c:lblAlgn val="ctr"/>
        <c:lblOffset val="100"/>
      </c:catAx>
      <c:valAx>
        <c:axId val="3325987"/>
        <c:scaling>
          <c:orientation val="minMax"/>
          <c:max val="25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98230661"/>
        <c:crosses val="autoZero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000000"/>
                </a:solidFill>
                <a:latin typeface="Arial"/>
                <a:ea typeface="Arial"/>
              </a:defRPr>
            </a:pPr>
            <a:r>
              <a:rPr b="1" sz="1600" spc="-1" strike="noStrike">
                <a:solidFill>
                  <a:srgbClr val="000000"/>
                </a:solidFill>
                <a:latin typeface="Arial"/>
                <a:ea typeface="Arial"/>
              </a:rPr>
              <a:t>Количество повреждений в год на тепловых сетях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Количество повреждений (отказов) в тепловых сетях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  <c:pt idx="6">
                  <c:v>2023 г.</c:v>
                </c:pt>
                <c:pt idx="7">
                  <c:v>2024 г.</c:v>
                </c:pt>
                <c:pt idx="8">
                  <c:v>2025 г.</c:v>
                </c:pt>
                <c:pt idx="9">
                  <c:v>2026 г.</c:v>
                </c:pt>
                <c:pt idx="10">
                  <c:v>2027 г.</c:v>
                </c:pt>
                <c:pt idx="11">
                  <c:v>2028 г.</c:v>
                </c:pt>
                <c:pt idx="12">
                  <c:v>2029 г.</c:v>
                </c:pt>
                <c:pt idx="13">
                  <c:v>2030 г.</c:v>
                </c:pt>
                <c:pt idx="14">
                  <c:v>2031 г.</c:v>
                </c:pt>
                <c:pt idx="15">
                  <c:v>2032 г.</c:v>
                </c:pt>
                <c:pt idx="16">
                  <c:v>2033 г.</c:v>
                </c:pt>
                <c:pt idx="17">
                  <c:v>2034 г.</c:v>
                </c:pt>
                <c:pt idx="18">
                  <c:v>2035 г.</c:v>
                </c:pt>
                <c:pt idx="19">
                  <c:v>2036 г.</c:v>
                </c:pt>
                <c:pt idx="20">
                  <c:v>2037 г.</c:v>
                </c:pt>
                <c:pt idx="21">
                  <c:v>2038 г.</c:v>
                </c:pt>
                <c:pt idx="22">
                  <c:v>2039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3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26</c:v>
                </c:pt>
                <c:pt idx="4">
                  <c:v>25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22.15</c:v>
                </c:pt>
                <c:pt idx="9">
                  <c:v>21.5125</c:v>
                </c:pt>
                <c:pt idx="10">
                  <c:v>21.572125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18.8</c:v>
                </c:pt>
                <c:pt idx="15">
                  <c:v>18</c:v>
                </c:pt>
                <c:pt idx="16">
                  <c:v>18</c:v>
                </c:pt>
                <c:pt idx="17">
                  <c:v>17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</c:numCache>
            </c:numRef>
          </c:val>
        </c:ser>
        <c:gapWidth val="100"/>
        <c:overlap val="0"/>
        <c:axId val="69832299"/>
        <c:axId val="15519995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Удельная повреждаемость тепловых сетей</c:v>
                </c:pt>
              </c:strCache>
            </c:strRef>
          </c:tx>
          <c:spPr>
            <a:noFill/>
            <a:ln w="34920">
              <a:solidFill>
                <a:srgbClr val="ffffff"/>
              </a:solidFill>
              <a:round/>
            </a:ln>
          </c:spPr>
          <c:marker>
            <c:symbol val="none"/>
          </c:marker>
          <c:dLbls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  <c:pt idx="6">
                  <c:v>2023 г.</c:v>
                </c:pt>
                <c:pt idx="7">
                  <c:v>2024 г.</c:v>
                </c:pt>
                <c:pt idx="8">
                  <c:v>2025 г.</c:v>
                </c:pt>
                <c:pt idx="9">
                  <c:v>2026 г.</c:v>
                </c:pt>
                <c:pt idx="10">
                  <c:v>2027 г.</c:v>
                </c:pt>
                <c:pt idx="11">
                  <c:v>2028 г.</c:v>
                </c:pt>
                <c:pt idx="12">
                  <c:v>2029 г.</c:v>
                </c:pt>
                <c:pt idx="13">
                  <c:v>2030 г.</c:v>
                </c:pt>
                <c:pt idx="14">
                  <c:v>2031 г.</c:v>
                </c:pt>
                <c:pt idx="15">
                  <c:v>2032 г.</c:v>
                </c:pt>
                <c:pt idx="16">
                  <c:v>2033 г.</c:v>
                </c:pt>
                <c:pt idx="17">
                  <c:v>2034 г.</c:v>
                </c:pt>
                <c:pt idx="18">
                  <c:v>2035 г.</c:v>
                </c:pt>
                <c:pt idx="19">
                  <c:v>2036 г.</c:v>
                </c:pt>
                <c:pt idx="20">
                  <c:v>2037 г.</c:v>
                </c:pt>
                <c:pt idx="21">
                  <c:v>2038 г.</c:v>
                </c:pt>
                <c:pt idx="22">
                  <c:v>2039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3"/>
                <c:pt idx="0">
                  <c:v>0.617195673608864</c:v>
                </c:pt>
                <c:pt idx="1">
                  <c:v>0.496767249490061</c:v>
                </c:pt>
                <c:pt idx="2">
                  <c:v>0.43655303743066</c:v>
                </c:pt>
                <c:pt idx="3">
                  <c:v>0.391392378386109</c:v>
                </c:pt>
                <c:pt idx="4">
                  <c:v>0.376409469590718</c:v>
                </c:pt>
                <c:pt idx="5">
                  <c:v>0.376409469590718</c:v>
                </c:pt>
                <c:pt idx="6">
                  <c:v>0.361353090807089</c:v>
                </c:pt>
                <c:pt idx="7">
                  <c:v>0.423288349075875</c:v>
                </c:pt>
                <c:pt idx="8">
                  <c:v>0.407645084001332</c:v>
                </c:pt>
                <c:pt idx="9">
                  <c:v>0.395912635195424</c:v>
                </c:pt>
                <c:pt idx="10">
                  <c:v>0.3970099642308</c:v>
                </c:pt>
                <c:pt idx="11">
                  <c:v>0.386480666547538</c:v>
                </c:pt>
                <c:pt idx="12">
                  <c:v>0.368076825283369</c:v>
                </c:pt>
                <c:pt idx="13">
                  <c:v>0.349672984019201</c:v>
                </c:pt>
                <c:pt idx="14">
                  <c:v>0.345992215766367</c:v>
                </c:pt>
                <c:pt idx="15">
                  <c:v>0.331269142755032</c:v>
                </c:pt>
                <c:pt idx="16">
                  <c:v>0.331269142755032</c:v>
                </c:pt>
                <c:pt idx="17">
                  <c:v>0.312865301490864</c:v>
                </c:pt>
                <c:pt idx="18">
                  <c:v>0.312865301490864</c:v>
                </c:pt>
                <c:pt idx="19">
                  <c:v>0.312865301490864</c:v>
                </c:pt>
                <c:pt idx="20">
                  <c:v>0.312865301490864</c:v>
                </c:pt>
                <c:pt idx="21">
                  <c:v>0.312865301490864</c:v>
                </c:pt>
                <c:pt idx="22">
                  <c:v>0.312865301490864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15123054"/>
        <c:axId val="41995247"/>
      </c:lineChart>
      <c:catAx>
        <c:axId val="69832299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8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15519995"/>
        <c:crosses val="autoZero"/>
        <c:auto val="1"/>
        <c:lblAlgn val="ctr"/>
        <c:lblOffset val="100"/>
      </c:catAx>
      <c:valAx>
        <c:axId val="1551999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69832299"/>
        <c:crosses val="autoZero"/>
      </c:valAx>
      <c:catAx>
        <c:axId val="15123054"/>
        <c:scaling>
          <c:orientation val="minMax"/>
        </c:scaling>
        <c:delete val="1"/>
        <c:axPos val="t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41995247"/>
        <c:crosses val="autoZero"/>
        <c:auto val="1"/>
        <c:lblAlgn val="ctr"/>
        <c:lblOffset val="100"/>
      </c:catAx>
      <c:valAx>
        <c:axId val="41995247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9360">
            <a:solidFill>
              <a:srgbClr val="ffffff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15123054"/>
        <c:crosses val="max"/>
      </c:valAx>
      <c:spPr>
        <a:noFill/>
        <a:ln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600" spc="-1" strike="noStrike">
                <a:solidFill>
                  <a:srgbClr val="000000"/>
                </a:solidFill>
                <a:latin typeface="Arial"/>
                <a:ea typeface="Arial"/>
              </a:defRPr>
            </a:pPr>
            <a:r>
              <a:rPr b="1" sz="1600" spc="-1" strike="noStrike">
                <a:solidFill>
                  <a:srgbClr val="000000"/>
                </a:solidFill>
                <a:latin typeface="Arial"/>
                <a:ea typeface="Arial"/>
              </a:rPr>
              <a:t>Потери тепловой энергии в тепловых сетях, %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Относительные нормативные потери в тепловых сетях</c:v>
                </c:pt>
              </c:strCache>
            </c:strRef>
          </c:tx>
          <c:spPr>
            <a:noFill/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</c:dLbl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trendline>
            <c:spPr>
              <a:ln w="19080">
                <a:solidFill>
                  <a:srgbClr val="0365c0"/>
                </a:solidFill>
                <a:round/>
              </a:ln>
            </c:spPr>
            <c:trendlineType val="poly"/>
            <c:order val="3"/>
            <c:forward val="0"/>
            <c:backward val="0"/>
            <c:dispRSqr val="0"/>
            <c:dispEq val="0"/>
          </c:trendline>
          <c:cat>
            <c:strRef>
              <c:f>categories</c:f>
              <c:strCache>
                <c:ptCount val="20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  <c:pt idx="5">
                  <c:v>2025 г.</c:v>
                </c:pt>
                <c:pt idx="6">
                  <c:v>2026 г.</c:v>
                </c:pt>
                <c:pt idx="7">
                  <c:v>2027 г.</c:v>
                </c:pt>
                <c:pt idx="8">
                  <c:v>2028 г.</c:v>
                </c:pt>
                <c:pt idx="9">
                  <c:v>2029 г.</c:v>
                </c:pt>
                <c:pt idx="10">
                  <c:v>2030 г.</c:v>
                </c:pt>
                <c:pt idx="11">
                  <c:v>2031 г.</c:v>
                </c:pt>
                <c:pt idx="12">
                  <c:v>2032 г.</c:v>
                </c:pt>
                <c:pt idx="13">
                  <c:v>2033 г.</c:v>
                </c:pt>
                <c:pt idx="14">
                  <c:v>2034 г.</c:v>
                </c:pt>
                <c:pt idx="15">
                  <c:v>2035 г.</c:v>
                </c:pt>
                <c:pt idx="16">
                  <c:v>2036 г.</c:v>
                </c:pt>
                <c:pt idx="17">
                  <c:v>2037 г.</c:v>
                </c:pt>
                <c:pt idx="18">
                  <c:v>2038 г.</c:v>
                </c:pt>
                <c:pt idx="19">
                  <c:v>2039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0"/>
                <c:pt idx="0">
                  <c:v>31.1</c:v>
                </c:pt>
                <c:pt idx="1">
                  <c:v>30.9</c:v>
                </c:pt>
                <c:pt idx="2">
                  <c:v>30.8</c:v>
                </c:pt>
                <c:pt idx="3">
                  <c:v>30.7</c:v>
                </c:pt>
                <c:pt idx="4">
                  <c:v>22</c:v>
                </c:pt>
                <c:pt idx="5">
                  <c:v>21.6</c:v>
                </c:pt>
                <c:pt idx="6">
                  <c:v>21.2</c:v>
                </c:pt>
                <c:pt idx="7">
                  <c:v>20.8</c:v>
                </c:pt>
                <c:pt idx="8">
                  <c:v>20.4</c:v>
                </c:pt>
                <c:pt idx="9">
                  <c:v>20</c:v>
                </c:pt>
                <c:pt idx="10">
                  <c:v>19.6</c:v>
                </c:pt>
                <c:pt idx="11">
                  <c:v>19.2</c:v>
                </c:pt>
                <c:pt idx="12">
                  <c:v>18.8</c:v>
                </c:pt>
                <c:pt idx="13">
                  <c:v>18.4</c:v>
                </c:pt>
                <c:pt idx="14">
                  <c:v>18</c:v>
                </c:pt>
                <c:pt idx="15">
                  <c:v>18</c:v>
                </c:pt>
                <c:pt idx="16">
                  <c:v>18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</c:numCache>
            </c:numRef>
          </c:val>
        </c:ser>
        <c:gapWidth val="100"/>
        <c:overlap val="-24"/>
        <c:axId val="43864830"/>
        <c:axId val="41844907"/>
      </c:barChart>
      <c:catAx>
        <c:axId val="4386483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41844907"/>
        <c:crosses val="autoZero"/>
        <c:auto val="1"/>
        <c:lblAlgn val="ctr"/>
        <c:lblOffset val="100"/>
      </c:catAx>
      <c:valAx>
        <c:axId val="41844907"/>
        <c:scaling>
          <c:orientation val="minMax"/>
          <c:max val="5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900" spc="-1" strike="noStrike">
                <a:solidFill>
                  <a:srgbClr val="000000"/>
                </a:solidFill>
                <a:latin typeface="Arial"/>
                <a:ea typeface="Arial"/>
              </a:defRPr>
            </a:pPr>
          </a:p>
        </c:txPr>
        <c:crossAx val="43864830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CE6D4E3-15B4-4D77-AC40-B55A5F2CAD0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5E24644-5390-42F0-807A-F280A27616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Утверждено под тарифы поэтому взято за основу на несколько лет вперед, при актуализации будет корректироваться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818FD40-1D0F-45A9-92C2-EBC1C753DC7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0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8005761-7271-4B19-B8EC-A8CA3427466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sldImg"/>
          </p:nvPr>
        </p:nvSpPr>
        <p:spPr>
          <a:xfrm>
            <a:off x="1165320" y="1239840"/>
            <a:ext cx="4466880" cy="3350880"/>
          </a:xfrm>
          <a:prstGeom prst="rect">
            <a:avLst/>
          </a:prstGeom>
        </p:spPr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p>
            <a:endParaRPr b="0" lang="ru-RU" sz="2000" spc="-1" strike="noStrike">
              <a:latin typeface="Arial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51275D-1CAE-4925-9754-2D00F3282FE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7541ED4-8CA3-4A2E-AC42-17944F09DD9D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11.12.2020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B14EA32-DB5F-45B5-938B-EF6FBED514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B5588E5-709C-4545-9F93-B2381FC9654C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11.12.2020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AC2300-AEFA-43F8-AAAF-81931861853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B7B7227-EE62-4509-93A3-19C446CBDB54}" type="datetime1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11.12.2020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15CC9E1-A091-437B-A6CB-B5DD84A8C7DB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5715184-E5D0-42CB-8C2F-CC750C84124F}" type="datetime1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11.12.2020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Экономия тепла – экономия на тепле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B014C2-FCAE-406A-994E-1CC4385D172B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Line 5"/>
          <p:cNvSpPr/>
          <p:nvPr/>
        </p:nvSpPr>
        <p:spPr>
          <a:xfrm>
            <a:off x="702720" y="6526800"/>
            <a:ext cx="360" cy="274320"/>
          </a:xfrm>
          <a:prstGeom prst="line">
            <a:avLst/>
          </a:prstGeom>
          <a:ln w="38160">
            <a:solidFill>
              <a:srgbClr val="f1592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C2A9F93-FA45-437B-8996-85B5F8C0BB2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17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197640" y="116640"/>
            <a:ext cx="8748000" cy="1187640"/>
          </a:xfrm>
          <a:prstGeom prst="rect">
            <a:avLst/>
          </a:prstGeom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Актуализация Схемы теплоснабжения города Медногорск до 2039 г.</a:t>
            </a:r>
            <a:endParaRPr b="0" lang="ru-RU" sz="3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1"/>
          <p:cNvGrpSpPr/>
          <p:nvPr/>
        </p:nvGrpSpPr>
        <p:grpSpPr>
          <a:xfrm>
            <a:off x="457200" y="1130760"/>
            <a:ext cx="8229240" cy="5266800"/>
            <a:chOff x="457200" y="1130760"/>
            <a:chExt cx="8229240" cy="5266800"/>
          </a:xfrm>
        </p:grpSpPr>
        <p:sp>
          <p:nvSpPr>
            <p:cNvPr id="311" name="CustomShape 2"/>
            <p:cNvSpPr/>
            <p:nvPr/>
          </p:nvSpPr>
          <p:spPr>
            <a:xfrm>
              <a:off x="457200" y="1130760"/>
              <a:ext cx="8229240" cy="11138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130680" rIns="76320" tIns="130680" bIns="130680" anchor="ctr"/>
            <a:p>
              <a:pPr algn="just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Генеральный план городского округа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12" name="CustomShape 3"/>
            <p:cNvSpPr/>
            <p:nvPr/>
          </p:nvSpPr>
          <p:spPr>
            <a:xfrm>
              <a:off x="457200" y="2409480"/>
              <a:ext cx="8229240" cy="11743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133560" rIns="76320" tIns="133560" bIns="133920" anchor="ctr"/>
            <a:p>
              <a:pPr algn="just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Сведения о фактически введенных объемах строительных фондов в период 2015-2019 гг.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13" name="CustomShape 4"/>
            <p:cNvSpPr/>
            <p:nvPr/>
          </p:nvSpPr>
          <p:spPr>
            <a:xfrm>
              <a:off x="457200" y="3771360"/>
              <a:ext cx="8229240" cy="11962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134640" rIns="76320" tIns="134640" bIns="135000" anchor="ctr"/>
            <a:p>
              <a:pPr algn="just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Сведения из проектов планировки объектов и кварталов по жилищной и общественно-деловой застройке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314" name="CustomShape 5"/>
            <p:cNvSpPr/>
            <p:nvPr/>
          </p:nvSpPr>
          <p:spPr>
            <a:xfrm>
              <a:off x="457200" y="5155200"/>
              <a:ext cx="8229240" cy="12423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136800" rIns="76320" tIns="136800" bIns="137160" anchor="ctr"/>
            <a:p>
              <a:pPr algn="just"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2000" spc="-1" strike="noStrike">
                  <a:solidFill>
                    <a:srgbClr val="ffffff"/>
                  </a:solidFill>
                  <a:latin typeface="Arial"/>
                  <a:ea typeface="Arial"/>
                </a:rPr>
                <a:t>Технические условия на подключения объектов-потребителей тепловой энергии к тепловым сетям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315" name="Group 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16" name="TextShape 7"/>
          <p:cNvSpPr txBox="1"/>
          <p:nvPr/>
        </p:nvSpPr>
        <p:spPr>
          <a:xfrm>
            <a:off x="323640" y="116640"/>
            <a:ext cx="8712720" cy="863640"/>
          </a:xfrm>
          <a:prstGeom prst="rect">
            <a:avLst/>
          </a:prstGeom>
          <a:solidFill>
            <a:srgbClr val="c1e1fe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Исходные данные для формирования актуализированного прогноза прироста строительных фондов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1f497d"/>
                </a:solidFill>
                <a:latin typeface="Segoe UI"/>
                <a:ea typeface="Arial"/>
              </a:rPr>
              <a:t>Прогноз прироста спроса на тепловую мощность и тепловую энергию в период до 2033 года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251640" y="153360"/>
            <a:ext cx="8784720" cy="48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Перспективный спрос на тепловую мощность, Гкал/ч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251640" y="692640"/>
            <a:ext cx="8784720" cy="577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Прирост тепловой нагрузки на период действия схемы составит – 1,8956 Гкал/ч или 3,04 % к базовой тепловой нагрузке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251640" y="1412640"/>
            <a:ext cx="8784720" cy="45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Calibri"/>
              </a:rPr>
              <a:t>Прогноз прироста площади жилого и общественно-делового фондов с централизованным теплоснабжением в г. Медногорск до 2039 г.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321" name="Table 5"/>
          <p:cNvGraphicFramePr/>
          <p:nvPr/>
        </p:nvGraphicFramePr>
        <p:xfrm>
          <a:off x="107640" y="2013840"/>
          <a:ext cx="8927640" cy="3491640"/>
        </p:xfrm>
        <a:graphic>
          <a:graphicData uri="http://schemas.openxmlformats.org/drawingml/2006/table">
            <a:tbl>
              <a:tblPr/>
              <a:tblGrid>
                <a:gridCol w="92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240"/>
                <a:gridCol w="381600"/>
              </a:tblGrid>
              <a:tr h="30492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Наименование</a:t>
                      </a: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 показателя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2023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2025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2026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2028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2029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2031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2033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2035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2036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2038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2039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Итого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</a:tr>
              <a:tr h="36540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Ввод жилищного фонда (ЖФ),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1800,0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1800,0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</a:tr>
              <a:tr h="487080">
                <a:tc>
                  <a:txBody>
                    <a:bodyPr lIns="38520" rIns="3852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Ввод многоквартирного жилого фонда,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1800,0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1800,0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487080">
                <a:tc>
                  <a:txBody>
                    <a:bodyPr lIns="38520" rIns="3852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Ввод малоэтажного жилого фонда (ЖФ),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</a:tr>
              <a:tr h="60876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Убыль жилого фонда вследствие расселения и сноса,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448,0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295,0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6748,0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7491,0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48708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Ввод общественно-делового фонда (ОДЗ),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2856,7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6716,4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9573,0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</a:tr>
              <a:tr h="36540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Ввод промышленного фонда (ПФ),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6540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Всего прирост ЖФ, ОДЗ и ПФ,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2856,7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1800,0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6716,4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11373,0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3e8"/>
                    </a:solidFill>
                  </a:tcPr>
                </a:tc>
              </a:tr>
              <a:tr h="487080">
                <a:tc>
                  <a:txBody>
                    <a:bodyPr lIns="38520" rIns="385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80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Всего прирост ЖФ, ОДЗ и ПФ, с учетом сноса, м</a:t>
                      </a:r>
                      <a:r>
                        <a:rPr b="1" lang="ru-RU" sz="800" spc="-1" strike="noStrike" baseline="30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 marL="38520" marR="385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2856,7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1352,0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-295,0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6716,4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1b0bef"/>
                          </a:solidFill>
                          <a:latin typeface="Arial"/>
                          <a:ea typeface="Arial"/>
                        </a:rPr>
                        <a:t>-6748,0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0,0</a:t>
                      </a:r>
                      <a:endParaRPr b="0" lang="ru-RU" sz="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25F831B-109A-49DB-A7F8-483AB5C488E0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pSp>
        <p:nvGrpSpPr>
          <p:cNvPr id="323" name="Group 2"/>
          <p:cNvGrpSpPr/>
          <p:nvPr/>
        </p:nvGrpSpPr>
        <p:grpSpPr>
          <a:xfrm>
            <a:off x="5101200" y="4221720"/>
            <a:ext cx="3574800" cy="503640"/>
            <a:chOff x="5101200" y="4221720"/>
            <a:chExt cx="3574800" cy="503640"/>
          </a:xfrm>
        </p:grpSpPr>
        <p:sp>
          <p:nvSpPr>
            <p:cNvPr id="324" name="CustomShape 3"/>
            <p:cNvSpPr/>
            <p:nvPr/>
          </p:nvSpPr>
          <p:spPr>
            <a:xfrm>
              <a:off x="5101200" y="4221720"/>
              <a:ext cx="3574800" cy="5036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325" name="CustomShape 4"/>
            <p:cNvSpPr/>
            <p:nvPr/>
          </p:nvSpPr>
          <p:spPr>
            <a:xfrm>
              <a:off x="5115240" y="4246200"/>
              <a:ext cx="3547080" cy="47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60840" bIns="6084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Скорректирован перечень потребителей и тепловые нагрузки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326" name="Group 5"/>
          <p:cNvGrpSpPr/>
          <p:nvPr/>
        </p:nvGrpSpPr>
        <p:grpSpPr>
          <a:xfrm>
            <a:off x="5101200" y="4869720"/>
            <a:ext cx="3574800" cy="503640"/>
            <a:chOff x="5101200" y="4869720"/>
            <a:chExt cx="3574800" cy="503640"/>
          </a:xfrm>
        </p:grpSpPr>
        <p:sp>
          <p:nvSpPr>
            <p:cNvPr id="327" name="CustomShape 6"/>
            <p:cNvSpPr/>
            <p:nvPr/>
          </p:nvSpPr>
          <p:spPr>
            <a:xfrm>
              <a:off x="5101200" y="4869720"/>
              <a:ext cx="3574800" cy="5036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328" name="CustomShape 7"/>
            <p:cNvSpPr/>
            <p:nvPr/>
          </p:nvSpPr>
          <p:spPr>
            <a:xfrm>
              <a:off x="5125320" y="4869720"/>
              <a:ext cx="354708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60840" bIns="6084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Уточнены характеристики тепловых сетей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329" name="Group 8"/>
          <p:cNvGrpSpPr/>
          <p:nvPr/>
        </p:nvGrpSpPr>
        <p:grpSpPr>
          <a:xfrm>
            <a:off x="5101200" y="5487840"/>
            <a:ext cx="3574800" cy="533520"/>
            <a:chOff x="5101200" y="5487840"/>
            <a:chExt cx="3574800" cy="533520"/>
          </a:xfrm>
        </p:grpSpPr>
        <p:sp>
          <p:nvSpPr>
            <p:cNvPr id="330" name="CustomShape 9"/>
            <p:cNvSpPr/>
            <p:nvPr/>
          </p:nvSpPr>
          <p:spPr>
            <a:xfrm>
              <a:off x="5101200" y="5487840"/>
              <a:ext cx="3574800" cy="533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CustomShape 10"/>
            <p:cNvSpPr/>
            <p:nvPr/>
          </p:nvSpPr>
          <p:spPr>
            <a:xfrm>
              <a:off x="5115240" y="5514120"/>
              <a:ext cx="3547080" cy="507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60840" bIns="6084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Выполнена калибровка ЭМ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332" name="Group 11"/>
          <p:cNvGrpSpPr/>
          <p:nvPr/>
        </p:nvGrpSpPr>
        <p:grpSpPr>
          <a:xfrm>
            <a:off x="5101200" y="6169320"/>
            <a:ext cx="3574800" cy="427320"/>
            <a:chOff x="5101200" y="6169320"/>
            <a:chExt cx="3574800" cy="427320"/>
          </a:xfrm>
        </p:grpSpPr>
        <p:sp>
          <p:nvSpPr>
            <p:cNvPr id="333" name="CustomShape 12"/>
            <p:cNvSpPr/>
            <p:nvPr/>
          </p:nvSpPr>
          <p:spPr>
            <a:xfrm>
              <a:off x="5101200" y="6169320"/>
              <a:ext cx="3574800" cy="4273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</p:sp>
        <p:sp>
          <p:nvSpPr>
            <p:cNvPr id="334" name="CustomShape 13"/>
            <p:cNvSpPr/>
            <p:nvPr/>
          </p:nvSpPr>
          <p:spPr>
            <a:xfrm>
              <a:off x="5115240" y="6190200"/>
              <a:ext cx="3547080" cy="406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60840" bIns="6084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Внесены данные по перспективной тепловой нагрузке</a:t>
              </a:r>
              <a:endParaRPr b="0" lang="ru-RU" sz="1400" spc="-1" strike="noStrike">
                <a:latin typeface="Arial"/>
              </a:endParaRPr>
            </a:p>
          </p:txBody>
        </p:sp>
      </p:grpSp>
      <p:sp>
        <p:nvSpPr>
          <p:cNvPr id="335" name="CustomShape 14"/>
          <p:cNvSpPr/>
          <p:nvPr/>
        </p:nvSpPr>
        <p:spPr>
          <a:xfrm>
            <a:off x="467640" y="261000"/>
            <a:ext cx="8194680" cy="503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Электронная модель системы теплоснабжения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36" name="Picture 3" descr=""/>
          <p:cNvPicPr/>
          <p:nvPr/>
        </p:nvPicPr>
        <p:blipFill>
          <a:blip r:embed="rId1"/>
          <a:stretch/>
        </p:blipFill>
        <p:spPr>
          <a:xfrm>
            <a:off x="5113800" y="1121040"/>
            <a:ext cx="3548160" cy="2862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337" name="Рисунок 18" descr=""/>
          <p:cNvPicPr/>
          <p:nvPr/>
        </p:nvPicPr>
        <p:blipFill>
          <a:blip r:embed="rId2"/>
          <a:stretch/>
        </p:blipFill>
        <p:spPr>
          <a:xfrm>
            <a:off x="179640" y="1121040"/>
            <a:ext cx="4608000" cy="5475600"/>
          </a:xfrm>
          <a:prstGeom prst="rect">
            <a:avLst/>
          </a:prstGeom>
          <a:ln w="3240">
            <a:solidFill>
              <a:srgbClr val="000000"/>
            </a:solidFill>
            <a:round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467640" y="980640"/>
            <a:ext cx="8229240" cy="1079640"/>
          </a:xfrm>
          <a:prstGeom prst="rect">
            <a:avLst/>
          </a:prstGeom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Arial"/>
              </a:rPr>
              <a:t>Основные мероприятия по развитию тепловых сетей и источников тепловой энергии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39" name="Рисунок 4" descr=""/>
          <p:cNvPicPr/>
          <p:nvPr/>
        </p:nvPicPr>
        <p:blipFill>
          <a:blip r:embed="rId1"/>
          <a:stretch/>
        </p:blipFill>
        <p:spPr>
          <a:xfrm>
            <a:off x="1979640" y="2349000"/>
            <a:ext cx="5507640" cy="413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30680" y="161280"/>
            <a:ext cx="8920440" cy="8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Инвестиции в модернизацию теплосетевой инфраструктуры и источники тепловой энергии по объектам ПАО Т Плюс </a:t>
            </a:r>
            <a:br/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составят 0,62 млрд. руб. (с НДС) за 20 лет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7808760" y="322056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4,2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6055200" y="366264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2,9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6271200" y="257040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0,9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6675120" y="220896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0,6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5292000" y="1761840"/>
            <a:ext cx="375876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Запланирована ликвидация МТЭЦ с 01.01.2024 и строительство замещающих БМК до 2023 года в центре нагрузок, ликвидация магистральных тепловых сетей от МТЭЦ, а также выполнение дополнительных мероприятий по развитию системы теплоснабжения МО «город Медногорск»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346" name="Рисунок 9" descr=""/>
          <p:cNvPicPr/>
          <p:nvPr/>
        </p:nvPicPr>
        <p:blipFill>
          <a:blip r:embed="rId1"/>
          <a:stretch/>
        </p:blipFill>
        <p:spPr>
          <a:xfrm>
            <a:off x="467640" y="1146960"/>
            <a:ext cx="4824000" cy="552204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30680" y="161280"/>
            <a:ext cx="8920440" cy="68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Мероприятия по повышению эффективности и снижению уровня износа источников тепловой энергии МО «города Медногорск»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7808760" y="315468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4,2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6055200" y="359640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2,9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6271200" y="250416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0,9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6675120" y="2142720"/>
            <a:ext cx="88056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46440" tIns="46440" bIns="46440" anchor="ctr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Tahoma"/>
                <a:ea typeface="Tahoma"/>
              </a:rPr>
              <a:t>0,6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52" name="CustomShape 6"/>
          <p:cNvSpPr/>
          <p:nvPr/>
        </p:nvSpPr>
        <p:spPr>
          <a:xfrm>
            <a:off x="130680" y="1196640"/>
            <a:ext cx="8920440" cy="2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1. Строительство БМК вместо котельной Ракитянка (ул. Больничная, 1)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53" name="CustomShape 7"/>
          <p:cNvSpPr/>
          <p:nvPr/>
        </p:nvSpPr>
        <p:spPr>
          <a:xfrm>
            <a:off x="132120" y="4311360"/>
            <a:ext cx="8920440" cy="2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2. Ликвидация котельной № 2 «Штольная»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54" name="CustomShape 8"/>
          <p:cNvSpPr/>
          <p:nvPr/>
        </p:nvSpPr>
        <p:spPr>
          <a:xfrm>
            <a:off x="130680" y="1594080"/>
            <a:ext cx="892044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Котельная №1 в пос. Ракитянка (по ул. Больничная, 1) принята в эксплуатацию в 1943 году (в 1997 году была переведена на газ). Котельная характеризуется физическим износом основного оборудования, зданий и сооружений, повышенными эксплуатационными и ремонтными затратами, высоким процентом топливной составляющей в себестоимости тепловой энергии, негативным воздействием на окружающую среду из-за устаревших технологий химводоочистки, отсутствием автоматизации. В связи с отключением потребителей (жилой сектор) оборудование загружено не более чем на 30%. По режимным картам КПД котельной составляет не более 83,6 %. Котлы морально и физически устарели (на котельной установлены котлы с ручным розжигом). Необходим капитальный ремонт 3 котлов, капитальный ремонт 6 насосов, капитальный ремонт 12 секций кожухотрубного водоподогревателя, замена существующей автоматики безопасности котлов, ремонт здания котельной. Проводимые капитальные ремонты не дают качественного эффекта по причине морального устаревания оборудования.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Новая блочно-модульная котельная будет оснащена водотрубными котлами с КПД не менее 93%, что позволит получать значительную экономию по топливу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55" name="CustomShape 9"/>
          <p:cNvSpPr/>
          <p:nvPr/>
        </p:nvSpPr>
        <p:spPr>
          <a:xfrm>
            <a:off x="130680" y="4662000"/>
            <a:ext cx="89204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Запланирована ликвидация котельной № 2 «Штольная» ввиду отключения с 01.10.2020 от центральной системы теплоснабжения единственного потребителя котельной. Согласно письму Администрации МО город Медногорск (приложение 1) в 2020 году планируется завершить переселение жителей многоквартирного дома расположенного по адресу ул. Штольная д. 40.</a:t>
            </a:r>
            <a:endParaRPr b="0" lang="ru-RU" sz="12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30680" y="108360"/>
            <a:ext cx="8920440" cy="58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Мероприятия по повышению эффективности и снижению уровня износа тепловых сетей МО «город Медногорск»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130680" y="836640"/>
            <a:ext cx="8920440" cy="45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1. Техническое перевооружение теплотрассы М-2-участок от СК-4 до Гайдара 14а, протяженность участка 200м в двухтрубном исчислении, диаметр трубопровода 426мм (в двухтрубном исчислении)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125280" y="2043720"/>
            <a:ext cx="8920440" cy="45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2. Техническое перевооружение теплотрассы М-2 от СК-9 до СК-11, протяжённость участка 220 м в двухтрубном исчислении, диаметр трубопровода 325 мм (в двухтрубном исчислении)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130680" y="139752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Данное мероприятие позволит снизить тепловые потери через изоляцию при передаче тепловой энергии потребителям и обеспечить надежность системы теплоснабжения.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0" name="CustomShape 5"/>
          <p:cNvSpPr/>
          <p:nvPr/>
        </p:nvSpPr>
        <p:spPr>
          <a:xfrm>
            <a:off x="125280" y="264780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Данное мероприятие позволит снизить тепловые потери через изоляцию при передаче тепловой энергии потребителям и обеспечить надежность системы теплоснабжения.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1" name="CustomShape 6"/>
          <p:cNvSpPr/>
          <p:nvPr/>
        </p:nvSpPr>
        <p:spPr>
          <a:xfrm>
            <a:off x="125280" y="3209400"/>
            <a:ext cx="8920440" cy="637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3. Техническое перевооружение системы теплоснабжения потребителей МТЭЦ по ул. Комсомольская (строительство центрального теплового пункта (далее – ЦТП), теплотрассы, линии горячего водоснабжения (далее – ГВС)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2" name="CustomShape 7"/>
          <p:cNvSpPr/>
          <p:nvPr/>
        </p:nvSpPr>
        <p:spPr>
          <a:xfrm>
            <a:off x="124200" y="395460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Данное мероприятие позволит повысить качество передачи тепловой энергии потребителям и обеспечить надежность системы теплоснабжения.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3" name="CustomShape 8"/>
          <p:cNvSpPr/>
          <p:nvPr/>
        </p:nvSpPr>
        <p:spPr>
          <a:xfrm>
            <a:off x="124200" y="4518720"/>
            <a:ext cx="8920440" cy="45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4. Техническое перевооружение системы ГВС на ЦТП №5, ЦТП №8, ЦТП №9 с заменой водоподогревателей на теплообменные аппараты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4" name="CustomShape 9"/>
          <p:cNvSpPr/>
          <p:nvPr/>
        </p:nvSpPr>
        <p:spPr>
          <a:xfrm>
            <a:off x="124200" y="507960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Данное мероприятие позволит повысить качество передачи тепловой энергии потребителям и обеспечить надежность системы теплоснабжения.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5" name="CustomShape 10"/>
          <p:cNvSpPr/>
          <p:nvPr/>
        </p:nvSpPr>
        <p:spPr>
          <a:xfrm>
            <a:off x="130680" y="5640480"/>
            <a:ext cx="8920440" cy="2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5. Техническое перевооружение системы ГВС от ЦТП №7 (оборудование ЦТП, линии ГВС)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6" name="CustomShape 11"/>
          <p:cNvSpPr/>
          <p:nvPr/>
        </p:nvSpPr>
        <p:spPr>
          <a:xfrm>
            <a:off x="130680" y="601380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Реализация проекта позволит: повысить качество передачи тепловой энергии потребителям, сэкономить топливные ресурсы. </a:t>
            </a:r>
            <a:endParaRPr b="0" lang="ru-RU" sz="12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30680" y="161280"/>
            <a:ext cx="8920440" cy="523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Мероприятия по повышению эффективности и снижению уровня износа тепловых сетей МО «город Медногорск»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137520" y="919440"/>
            <a:ext cx="8920440" cy="272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6. Автоматизация ЦТП МО «город Медногорск».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130680" y="1641960"/>
            <a:ext cx="8920440" cy="45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7. Техническое перевооружение квартальных тепловых сетей от ЦТП-5 и ЦТП-10 с применением энергоэффективных типов изоляции МО «город Медногорск»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130680" y="219996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Данный проект предполагает реконструкцию надземных участков подающего и обратного трубопроводов тепловых сетях по ул. Машиностроителей п. Южный, ул. Комсомольская, от ЦТП-5, ЦТП-10.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137520" y="3000960"/>
            <a:ext cx="8920440" cy="45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8. Техническое перевооружение квартальных тепловых сетей МО «город Медногорск» от ЦТП №,3,4,5,7,8,9,11 Котельная «Ракитянка»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2" name="CustomShape 6"/>
          <p:cNvSpPr/>
          <p:nvPr/>
        </p:nvSpPr>
        <p:spPr>
          <a:xfrm>
            <a:off x="130680" y="3429000"/>
            <a:ext cx="8920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Данное мероприятие позволит снизить тепловые потери через изоляцию при передаче тепловой энергии потребителям и обеспечить надежность системы теплоснабжения. </a:t>
            </a:r>
            <a:endParaRPr b="0" lang="ru-RU" sz="1200" spc="-1" strike="noStrike">
              <a:latin typeface="Arial"/>
            </a:endParaRPr>
          </a:p>
        </p:txBody>
      </p:sp>
    </p:spTree>
  </p:cSld>
  <p:transition spd="slow">
    <p:push dir="u"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67640" y="1052640"/>
            <a:ext cx="8229240" cy="1079640"/>
          </a:xfrm>
          <a:prstGeom prst="rect">
            <a:avLst/>
          </a:prstGeom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Arial"/>
              </a:rPr>
              <a:t>Целевые показатели развития системы теплоснабжения при переходе на ценовую зону теплоснабжения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74" name="Рисунок 1" descr=""/>
          <p:cNvPicPr/>
          <p:nvPr/>
        </p:nvPicPr>
        <p:blipFill>
          <a:blip r:embed="rId1"/>
          <a:stretch/>
        </p:blipFill>
        <p:spPr>
          <a:xfrm>
            <a:off x="2555640" y="2781000"/>
            <a:ext cx="3887640" cy="388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8012E3D-2B89-4BFB-9D66-C3A5C1150CAD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376" name="Picture 2" descr=""/>
          <p:cNvPicPr/>
          <p:nvPr/>
        </p:nvPicPr>
        <p:blipFill>
          <a:blip r:embed="rId1"/>
          <a:stretch/>
        </p:blipFill>
        <p:spPr>
          <a:xfrm>
            <a:off x="107640" y="0"/>
            <a:ext cx="8960760" cy="4032000"/>
          </a:xfrm>
          <a:prstGeom prst="rect">
            <a:avLst/>
          </a:prstGeom>
          <a:ln>
            <a:noFill/>
          </a:ln>
        </p:spPr>
      </p:pic>
      <p:graphicFrame>
        <p:nvGraphicFramePr>
          <p:cNvPr id="377" name="Table 2"/>
          <p:cNvGraphicFramePr/>
          <p:nvPr/>
        </p:nvGraphicFramePr>
        <p:xfrm>
          <a:off x="133200" y="4365000"/>
          <a:ext cx="8867880" cy="1839240"/>
        </p:xfrm>
        <a:graphic>
          <a:graphicData uri="http://schemas.openxmlformats.org/drawingml/2006/table">
            <a:tbl>
              <a:tblPr/>
              <a:tblGrid>
                <a:gridCol w="1036440"/>
                <a:gridCol w="3327120"/>
                <a:gridCol w="1688760"/>
                <a:gridCol w="924840"/>
                <a:gridCol w="932760"/>
                <a:gridCol w="957960"/>
              </a:tblGrid>
              <a:tr h="497880"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Объект тепло-снабжения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fe8"/>
                    </a:solidFill>
                  </a:tcPr>
                </a:tc>
                <a:tc gridSpan="2"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Основные целевые показатели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fe8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Текущее состояние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f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Состояние </a:t>
                      </a:r>
                      <a:br/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на 2024 г.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fe8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Состояние на 2039 г.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dffe8"/>
                    </a:solidFill>
                  </a:tcPr>
                </a:tc>
              </a:tr>
              <a:tr h="261000">
                <a:tc rowSpan="2"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Источники (ТЭЦ и котельные)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rowSpan="2"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Объем валового выброса загрязняющих </a:t>
                      </a:r>
                      <a:br/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веществ в атмосферу, 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Медногорская ТЭЦ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207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х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х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  <a:tr h="26100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МРТС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104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  <a:tr h="227160">
                <a:tc rowSpan="4"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Тепловые сети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gridSpan="2"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Технические тепловые потери, %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31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  <a:tr h="22716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Количество повреждений тепловых сетей, шт.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26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23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17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  <a:tr h="22716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Наличие бесхозяйных тепловых сетей, %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  <a:tr h="22716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anchor="ctr"/>
                    <a:p>
                      <a:pPr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Доля сетей старше 25 лет, %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83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71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8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</a:rPr>
                        <a:t>68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</p:spTree>
  </p:cSld>
  <p:transition spd="slow">
    <p:push dir="u"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"/>
          <p:cNvGrpSpPr/>
          <p:nvPr/>
        </p:nvGrpSpPr>
        <p:grpSpPr>
          <a:xfrm>
            <a:off x="683640" y="1124640"/>
            <a:ext cx="7930800" cy="5154120"/>
            <a:chOff x="683640" y="1124640"/>
            <a:chExt cx="7930800" cy="5154120"/>
          </a:xfrm>
        </p:grpSpPr>
        <p:sp>
          <p:nvSpPr>
            <p:cNvPr id="176" name="CustomShape 2"/>
            <p:cNvSpPr/>
            <p:nvPr/>
          </p:nvSpPr>
          <p:spPr>
            <a:xfrm>
              <a:off x="683640" y="1124640"/>
              <a:ext cx="7930800" cy="63072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91800" rIns="60840" tIns="91800" bIns="91440" anchor="ctr"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Актуализированы показатели на базовый 2019 год по направлениям: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77" name="CustomShape 3"/>
            <p:cNvSpPr/>
            <p:nvPr/>
          </p:nvSpPr>
          <p:spPr>
            <a:xfrm>
              <a:off x="683640" y="1843560"/>
              <a:ext cx="7930800" cy="54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87120" rIns="60840" tIns="87120" bIns="8748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Балансы мощности / тепловые нагрузки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78" name="CustomShape 4"/>
            <p:cNvSpPr/>
            <p:nvPr/>
          </p:nvSpPr>
          <p:spPr>
            <a:xfrm>
              <a:off x="683640" y="2576880"/>
              <a:ext cx="7930800" cy="52416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86400" rIns="60840" tIns="86400" bIns="8640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Прогнозы площади перспективной застройки и тепловой нагрузки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79" name="CustomShape 5"/>
            <p:cNvSpPr/>
            <p:nvPr/>
          </p:nvSpPr>
          <p:spPr>
            <a:xfrm>
              <a:off x="683640" y="3293280"/>
              <a:ext cx="7930800" cy="6134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90720" rIns="60840" tIns="90720" bIns="9108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Электронная модель системы теплоснабжения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80" name="CustomShape 6"/>
            <p:cNvSpPr/>
            <p:nvPr/>
          </p:nvSpPr>
          <p:spPr>
            <a:xfrm>
              <a:off x="683640" y="4092840"/>
              <a:ext cx="7930800" cy="50004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85320" rIns="60840" tIns="85320" bIns="8532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Мероприятия по развитию источников тепловой энергии и тепловых сетей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81" name="CustomShape 7"/>
            <p:cNvSpPr/>
            <p:nvPr/>
          </p:nvSpPr>
          <p:spPr>
            <a:xfrm>
              <a:off x="683640" y="4791600"/>
              <a:ext cx="7930800" cy="595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90000" rIns="60840" tIns="90000" bIns="9000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Реестр изолированных систем теплоснабжения, зоны ЕТО</a:t>
              </a:r>
              <a:endParaRPr b="0" lang="ru-RU" sz="1600" spc="-1" strike="noStrike">
                <a:latin typeface="Arial"/>
              </a:endParaRPr>
            </a:p>
          </p:txBody>
        </p:sp>
        <p:sp>
          <p:nvSpPr>
            <p:cNvPr id="182" name="CustomShape 8"/>
            <p:cNvSpPr/>
            <p:nvPr/>
          </p:nvSpPr>
          <p:spPr>
            <a:xfrm>
              <a:off x="683640" y="5589360"/>
              <a:ext cx="7930800" cy="689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style>
            <a:lnRef idx="3"/>
            <a:fillRef idx="0"/>
            <a:effectRef idx="1"/>
            <a:fontRef idx="minor"/>
          </p:style>
          <p:txBody>
            <a:bodyPr lIns="94680" rIns="60840" tIns="94680" bIns="94320" anchor="ctr"/>
            <a:p>
              <a:pPr algn="just">
                <a:lnSpc>
                  <a:spcPct val="90000"/>
                </a:lnSpc>
                <a:spcAft>
                  <a:spcPts val="561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Arial"/>
                </a:rPr>
                <a:t>Схема актуализирована с учетом присвоения городу ценовой зоны теплоснабжения</a:t>
              </a:r>
              <a:endParaRPr b="0" lang="ru-RU" sz="1600" spc="-1" strike="noStrike">
                <a:latin typeface="Arial"/>
              </a:endParaRPr>
            </a:p>
          </p:txBody>
        </p:sp>
      </p:grpSp>
      <p:grpSp>
        <p:nvGrpSpPr>
          <p:cNvPr id="183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84" name="TextShape 10"/>
          <p:cNvSpPr txBox="1"/>
          <p:nvPr/>
        </p:nvSpPr>
        <p:spPr>
          <a:xfrm>
            <a:off x="107640" y="188640"/>
            <a:ext cx="8889840" cy="561600"/>
          </a:xfrm>
          <a:prstGeom prst="rect">
            <a:avLst/>
          </a:prstGeom>
          <a:solidFill>
            <a:srgbClr val="dce6f2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Основные изменения, выполненные в ходе актуализации схемы теплоснабжения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67640" y="260640"/>
            <a:ext cx="8229240" cy="41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Показатели эффективности работы источников тепловой энергии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379" name="Диаграмма 4"/>
          <p:cNvGraphicFramePr/>
          <p:nvPr/>
        </p:nvGraphicFramePr>
        <p:xfrm>
          <a:off x="179640" y="1124640"/>
          <a:ext cx="8784720" cy="51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285840" y="188640"/>
            <a:ext cx="8712720" cy="431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Показатели эффективности работы источников тепловой энергии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381" name="Диаграмма 4"/>
          <p:cNvGraphicFramePr/>
          <p:nvPr/>
        </p:nvGraphicFramePr>
        <p:xfrm>
          <a:off x="285840" y="1196640"/>
          <a:ext cx="8678160" cy="525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Диаграмма 2"/>
          <p:cNvGraphicFramePr/>
          <p:nvPr/>
        </p:nvGraphicFramePr>
        <p:xfrm>
          <a:off x="179640" y="476640"/>
          <a:ext cx="8856720" cy="583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push dir="u"/>
  </p:transition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Диаграмма 2"/>
          <p:cNvGraphicFramePr/>
          <p:nvPr/>
        </p:nvGraphicFramePr>
        <p:xfrm>
          <a:off x="243720" y="836640"/>
          <a:ext cx="8656200" cy="525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push dir="u"/>
  </p:transition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67640" y="1052640"/>
            <a:ext cx="8229240" cy="1079640"/>
          </a:xfrm>
          <a:prstGeom prst="rect">
            <a:avLst/>
          </a:prstGeom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Arial"/>
                <a:ea typeface="Arial"/>
              </a:rPr>
              <a:t>Финансовые затраты схемы теплоснабжения при переходе на ценовую зону теплоснабжения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85" name="Рисунок 7" descr=""/>
          <p:cNvPicPr/>
          <p:nvPr/>
        </p:nvPicPr>
        <p:blipFill>
          <a:blip r:embed="rId1"/>
          <a:stretch/>
        </p:blipFill>
        <p:spPr>
          <a:xfrm>
            <a:off x="1547640" y="2997000"/>
            <a:ext cx="5759640" cy="32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F095045-C5F8-4E87-B018-9ED73117BD38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aphicFrame>
        <p:nvGraphicFramePr>
          <p:cNvPr id="387" name="Table 2"/>
          <p:cNvGraphicFramePr/>
          <p:nvPr/>
        </p:nvGraphicFramePr>
        <p:xfrm>
          <a:off x="179640" y="332640"/>
          <a:ext cx="8712720" cy="5256360"/>
        </p:xfrm>
        <a:graphic>
          <a:graphicData uri="http://schemas.openxmlformats.org/drawingml/2006/table">
            <a:tbl>
              <a:tblPr/>
              <a:tblGrid>
                <a:gridCol w="504000"/>
                <a:gridCol w="6287400"/>
                <a:gridCol w="1921320"/>
              </a:tblGrid>
              <a:tr h="52344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№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59aa2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ЕТО-1 филиал "Оренбургский" ПАО "Т Плюс"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59aa2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Стоимость, тыс. руб.  (В прогнозных ценах, без НДС)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59aa2"/>
                    </a:solidFill>
                  </a:tcPr>
                </a:tc>
              </a:tr>
              <a:tr h="346320">
                <a:tc>
                  <a:txBody>
                    <a:bodyPr lIns="6120" rIns="6120" tIns="612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Затраты всего: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618740,5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970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квартальных тепловых сетей г. Медногорска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150769,5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59040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теплотрассы М-2-участок от СК-4 до Гайдара 14а, протяженность участка 200м, диаметр трубопровода 426мм (ПИР и СМР) Медногорск (М-2)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18800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59040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теплотрассы М-2 от СК-9 до СК-11, протяжённость участка 220 м, диаметр трубопровода 325 мм, г.Медногорск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11230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970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системы теплоснабжения потребителей МТЭЦ по ул. Комсомольская (стр-во ЦТП, т/т, линии ГВС)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56342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970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системы ГВС на ЦТП №9 с заменой водоподогревателей на теплообменные аппараты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052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системы ГВС от ЦТП №7 (ЦТП)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7186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052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системы ГВС от ЦТП №7 (линии ГВС)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22584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970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Техническое перевооружение квартальных тепловых сетей г. Медногорска с заменой изоляции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5934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052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Автоматизация ЦТП, г. Медногорск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2319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0528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Строительство БМК (ул. Больничная, 1)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15013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396360"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Реконструкция схемы теплоснабжения г. Медногорска по переводу нагрузки с МТЭЦ на БМК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6120" rIns="6120" tIns="61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328436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af4"/>
                    </a:solidFill>
                  </a:tcPr>
                </a:tc>
              </a:tr>
            </a:tbl>
          </a:graphicData>
        </a:graphic>
      </p:graphicFrame>
      <p:sp>
        <p:nvSpPr>
          <p:cNvPr id="388" name="CustomShape 3"/>
          <p:cNvSpPr/>
          <p:nvPr/>
        </p:nvSpPr>
        <p:spPr>
          <a:xfrm>
            <a:off x="395640" y="5805360"/>
            <a:ext cx="8280720" cy="639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Arial"/>
              </a:rPr>
              <a:t>Реализация запланированных мероприятий не превысит максимальный допустимый рост совокупного платежа граждан за коммунальные услуги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79880" y="188640"/>
            <a:ext cx="8229240" cy="41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Реестр и зоны деятельности ЕТО</a:t>
            </a:r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390" name="Table 2"/>
          <p:cNvGraphicFramePr/>
          <p:nvPr/>
        </p:nvGraphicFramePr>
        <p:xfrm>
          <a:off x="179640" y="1268640"/>
          <a:ext cx="8784720" cy="4440600"/>
        </p:xfrm>
        <a:graphic>
          <a:graphicData uri="http://schemas.openxmlformats.org/drawingml/2006/table">
            <a:tbl>
              <a:tblPr/>
              <a:tblGrid>
                <a:gridCol w="360000"/>
                <a:gridCol w="1944000"/>
                <a:gridCol w="2808000"/>
                <a:gridCol w="576000"/>
                <a:gridCol w="1080000"/>
                <a:gridCol w="2016720"/>
              </a:tblGrid>
              <a:tr h="432360">
                <a:tc row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№ </a:t>
                      </a: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СТ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 grid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Источники тепловой энергии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row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№ </a:t>
                      </a: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ЕТО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 row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Утвержденная ЕТО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 rowSpan="2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Основание для присвоения статуса ЕТО (пункт Правил организации теплоснабжения в РФ, утв. пост. Правительства РФ №808 от 08.08.2012)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</a:tr>
              <a:tr h="8964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Наименование источника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9aa2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Наименование организации-владельца источника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9aa2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75780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Медногорская ТЭЦ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Филиал «Оренбургский» ПАО «Т Плюс»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 rowSpan="4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 rowSpan="4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Филиал «Оренбургский» ПАО «Т Плюс»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 rowSpan="4"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Единственная заявка (п. 6 ПП РФ от 08.08.2012г. № 808)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</a:tr>
              <a:tr h="75780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Котельная № 1 «Больничная»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Филиал «Оренбургский» ПАО «Т Плюс»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3e8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83952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Котельная № 3 «Моторная»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г. Оренбург, в аренде у филиала «Оренбургский» ПАО «Т Плюс»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af4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756720"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5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Котельная № 4 «Никитино»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3e8"/>
                    </a:solidFill>
                  </a:tcPr>
                </a:tc>
                <a:tc>
                  <a:txBody>
                    <a:bodyPr lIns="8280" rIns="8280" tIns="828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Филиал «Оренбургский» ПАО «Т Плюс»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8280" marR="8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d3e8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91" name="CustomShape 3"/>
          <p:cNvSpPr/>
          <p:nvPr/>
        </p:nvSpPr>
        <p:spPr>
          <a:xfrm>
            <a:off x="274320" y="5805360"/>
            <a:ext cx="8640720" cy="729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Arial"/>
              </a:rPr>
              <a:t>Запланирована ликвидация котельной № 2 «Штольная» ввиду отключения с 01.10.2020 от центральной системы теплоснабжения единственного потребителя котельной. Система теплоснабжения №3 исключена из реестра</a:t>
            </a:r>
            <a:endParaRPr b="0" lang="ru-RU" sz="14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FF76EEC-874E-4D02-ABC6-1CCF784DC374}" type="slidenum">
              <a:rPr b="0" lang="ru-RU" sz="1200" spc="-1" strike="noStrike">
                <a:solidFill>
                  <a:srgbClr val="8b8b8b"/>
                </a:solidFill>
                <a:latin typeface="Arial"/>
                <a:ea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pic>
        <p:nvPicPr>
          <p:cNvPr id="393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120600" y="2960640"/>
            <a:ext cx="889200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6000" spc="-1" strike="noStrike">
                <a:solidFill>
                  <a:srgbClr val="ffffff"/>
                </a:solidFill>
                <a:latin typeface="Arial"/>
                <a:ea typeface="Arial"/>
              </a:rPr>
              <a:t>Спасибо за внимание</a:t>
            </a:r>
            <a:endParaRPr b="0" lang="ru-RU" sz="60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67640" y="620640"/>
            <a:ext cx="8229240" cy="1142640"/>
          </a:xfrm>
          <a:prstGeom prst="rect">
            <a:avLst/>
          </a:prstGeom>
          <a:solidFill>
            <a:srgbClr val="4f81bd"/>
          </a:solidFill>
          <a:ln w="38160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Существующее положение системы теплоснабжения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Рисунок 1" descr=""/>
          <p:cNvPicPr/>
          <p:nvPr/>
        </p:nvPicPr>
        <p:blipFill>
          <a:blip r:embed="rId1"/>
          <a:stretch/>
        </p:blipFill>
        <p:spPr>
          <a:xfrm>
            <a:off x="1807200" y="2421000"/>
            <a:ext cx="5550120" cy="373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0F99B5D-C30E-4935-A5C1-69D22BAF58E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080800" y="3561840"/>
            <a:ext cx="115020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3040" bIns="23040" anchor="ctr"/>
          <a:p>
            <a:pPr marL="90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1 ТЭЦ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2060640" y="4271760"/>
            <a:ext cx="1755360" cy="35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3040" bIns="2304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4 котельные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275040" y="4856760"/>
            <a:ext cx="547632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47680" rIns="247680" tIns="123840" bIns="123840" anchor="ctr"/>
          <a:p>
            <a:pPr>
              <a:lnSpc>
                <a:spcPct val="90000"/>
              </a:lnSpc>
              <a:spcAft>
                <a:spcPts val="156"/>
              </a:spcAft>
            </a:pPr>
            <a:r>
              <a:rPr b="0" lang="ru-RU" sz="1050" spc="-1" strike="noStrike">
                <a:solidFill>
                  <a:srgbClr val="808080"/>
                </a:solidFill>
                <a:latin typeface="Calibri"/>
              </a:rPr>
              <a:t>Муниципальные котельные в эксплуатации ПАО «Т Плюс» – 3 шт.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56"/>
              </a:spcAft>
            </a:pPr>
            <a:r>
              <a:rPr b="0" lang="ru-RU" sz="1050" spc="-1" strike="noStrike">
                <a:solidFill>
                  <a:srgbClr val="808080"/>
                </a:solidFill>
                <a:latin typeface="Calibri"/>
              </a:rPr>
              <a:t>Котельные в собственности ПАО «Т Плюс» – 1 шт.</a:t>
            </a:r>
            <a:endParaRPr b="0" lang="ru-RU" sz="1050" spc="-1" strike="noStrike">
              <a:latin typeface="Arial"/>
            </a:endParaRPr>
          </a:p>
        </p:txBody>
      </p:sp>
      <p:grpSp>
        <p:nvGrpSpPr>
          <p:cNvPr id="191" name="Group 5"/>
          <p:cNvGrpSpPr/>
          <p:nvPr/>
        </p:nvGrpSpPr>
        <p:grpSpPr>
          <a:xfrm>
            <a:off x="3744720" y="5536440"/>
            <a:ext cx="1421280" cy="493920"/>
            <a:chOff x="3744720" y="5536440"/>
            <a:chExt cx="1421280" cy="493920"/>
          </a:xfrm>
        </p:grpSpPr>
        <p:sp>
          <p:nvSpPr>
            <p:cNvPr id="192" name="CustomShape 6"/>
            <p:cNvSpPr/>
            <p:nvPr/>
          </p:nvSpPr>
          <p:spPr>
            <a:xfrm>
              <a:off x="3744720" y="5536440"/>
              <a:ext cx="1421280" cy="493920"/>
            </a:xfrm>
            <a:custGeom>
              <a:avLst/>
              <a:gdLst/>
              <a:ahLst/>
              <a:rect l="l" t="t" r="r" b="b"/>
              <a:pathLst>
                <a:path w="858862" h="4116399">
                  <a:moveTo>
                    <a:pt x="858862" y="686084"/>
                  </a:moveTo>
                  <a:lnTo>
                    <a:pt x="858862" y="3430315"/>
                  </a:lnTo>
                  <a:cubicBezTo>
                    <a:pt x="858862" y="3809228"/>
                    <a:pt x="845490" y="4116397"/>
                    <a:pt x="828995" y="4116397"/>
                  </a:cubicBezTo>
                  <a:lnTo>
                    <a:pt x="0" y="4116397"/>
                  </a:lnTo>
                  <a:lnTo>
                    <a:pt x="0" y="4116397"/>
                  </a:lnTo>
                  <a:lnTo>
                    <a:pt x="0" y="2"/>
                  </a:lnTo>
                  <a:lnTo>
                    <a:pt x="0" y="2"/>
                  </a:lnTo>
                  <a:lnTo>
                    <a:pt x="828995" y="2"/>
                  </a:lnTo>
                  <a:cubicBezTo>
                    <a:pt x="845490" y="2"/>
                    <a:pt x="858862" y="307171"/>
                    <a:pt x="858862" y="68608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23040" bIns="23040" anchor="ctr"/>
            <a:p>
              <a:pPr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Calibri"/>
                </a:rPr>
                <a:t>138</a:t>
              </a:r>
              <a:r>
                <a:rPr b="1" lang="ru-RU" sz="3200" spc="-1" strike="noStrike">
                  <a:solidFill>
                    <a:srgbClr val="c00000"/>
                  </a:solidFill>
                  <a:latin typeface="Calibri"/>
                </a:rPr>
                <a:t> </a:t>
              </a:r>
              <a:endParaRPr b="0" lang="ru-RU" sz="3200" spc="-1" strike="noStrike">
                <a:latin typeface="Arial"/>
              </a:endParaRPr>
            </a:p>
          </p:txBody>
        </p:sp>
        <p:sp>
          <p:nvSpPr>
            <p:cNvPr id="193" name="CustomShape 7"/>
            <p:cNvSpPr/>
            <p:nvPr/>
          </p:nvSpPr>
          <p:spPr>
            <a:xfrm>
              <a:off x="4438800" y="5661360"/>
              <a:ext cx="49356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c00000"/>
                  </a:solidFill>
                  <a:latin typeface="Calibri"/>
                </a:rPr>
                <a:t>км 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94" name="CustomShape 8"/>
          <p:cNvSpPr/>
          <p:nvPr/>
        </p:nvSpPr>
        <p:spPr>
          <a:xfrm>
            <a:off x="306000" y="3597840"/>
            <a:ext cx="1653840" cy="108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600" rIns="57600" tIns="28800" bIns="28800" anchor="ctr"/>
          <a:p>
            <a:pPr marL="171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Источники тепловой энергии </a:t>
            </a:r>
            <a:r>
              <a:rPr b="1" lang="ru-RU" sz="1800" spc="-1" strike="noStrike" baseline="30000">
                <a:solidFill>
                  <a:srgbClr val="000000"/>
                </a:solidFill>
                <a:latin typeface="Calibri"/>
              </a:rPr>
              <a:t>1)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306000" y="5635080"/>
            <a:ext cx="3448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600" rIns="57600" tIns="28800" bIns="28800" anchor="ctr"/>
          <a:p>
            <a:pPr marL="171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Тепловые сети </a:t>
            </a:r>
            <a:r>
              <a:rPr b="1" lang="ru-RU" sz="1800" spc="-1" strike="noStrike" baseline="30000">
                <a:solidFill>
                  <a:srgbClr val="000000"/>
                </a:solidFill>
                <a:latin typeface="Calibri"/>
              </a:rPr>
              <a:t>2)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6" name="CustomShape 10"/>
          <p:cNvSpPr/>
          <p:nvPr/>
        </p:nvSpPr>
        <p:spPr>
          <a:xfrm>
            <a:off x="351000" y="1140480"/>
            <a:ext cx="236772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3040" bIns="23040" anchor="ctr"/>
          <a:p>
            <a:pPr marL="90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Население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CustomShape 11"/>
          <p:cNvSpPr/>
          <p:nvPr/>
        </p:nvSpPr>
        <p:spPr>
          <a:xfrm>
            <a:off x="351000" y="1710360"/>
            <a:ext cx="2970000" cy="5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23040" bIns="23040" anchor="ctr"/>
          <a:p>
            <a:pPr marL="90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Отпуск тепловой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энергии потребителям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98" name="Group 12"/>
          <p:cNvGrpSpPr/>
          <p:nvPr/>
        </p:nvGrpSpPr>
        <p:grpSpPr>
          <a:xfrm>
            <a:off x="3288240" y="1661400"/>
            <a:ext cx="1965600" cy="858600"/>
            <a:chOff x="3288240" y="1661400"/>
            <a:chExt cx="1965600" cy="858600"/>
          </a:xfrm>
        </p:grpSpPr>
        <p:sp>
          <p:nvSpPr>
            <p:cNvPr id="199" name="CustomShape 13"/>
            <p:cNvSpPr/>
            <p:nvPr/>
          </p:nvSpPr>
          <p:spPr>
            <a:xfrm>
              <a:off x="3288240" y="1661400"/>
              <a:ext cx="1545120" cy="858600"/>
            </a:xfrm>
            <a:custGeom>
              <a:avLst/>
              <a:gdLst/>
              <a:ahLst/>
              <a:rect l="l" t="t" r="r" b="b"/>
              <a:pathLst>
                <a:path w="858862" h="4116399">
                  <a:moveTo>
                    <a:pt x="858862" y="686084"/>
                  </a:moveTo>
                  <a:lnTo>
                    <a:pt x="858862" y="3430315"/>
                  </a:lnTo>
                  <a:cubicBezTo>
                    <a:pt x="858862" y="3809228"/>
                    <a:pt x="845490" y="4116397"/>
                    <a:pt x="828995" y="4116397"/>
                  </a:cubicBezTo>
                  <a:lnTo>
                    <a:pt x="0" y="4116397"/>
                  </a:lnTo>
                  <a:lnTo>
                    <a:pt x="0" y="4116397"/>
                  </a:lnTo>
                  <a:lnTo>
                    <a:pt x="0" y="2"/>
                  </a:lnTo>
                  <a:lnTo>
                    <a:pt x="0" y="2"/>
                  </a:lnTo>
                  <a:lnTo>
                    <a:pt x="828995" y="2"/>
                  </a:lnTo>
                  <a:cubicBezTo>
                    <a:pt x="845490" y="2"/>
                    <a:pt x="858862" y="307171"/>
                    <a:pt x="858862" y="68608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23040" bIns="23040" anchor="ctr"/>
            <a:p>
              <a:pPr marL="457200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Calibri"/>
                </a:rPr>
                <a:t>132</a:t>
              </a:r>
              <a:r>
                <a:rPr b="1" lang="ru-RU" sz="3200" spc="-1" strike="noStrike">
                  <a:solidFill>
                    <a:srgbClr val="c00000"/>
                  </a:solidFill>
                  <a:latin typeface="Calibri"/>
                </a:rPr>
                <a:t>  </a:t>
              </a:r>
              <a:endParaRPr b="0" lang="ru-RU" sz="3200" spc="-1" strike="noStrike">
                <a:latin typeface="Arial"/>
              </a:endParaRPr>
            </a:p>
          </p:txBody>
        </p:sp>
        <p:sp>
          <p:nvSpPr>
            <p:cNvPr id="200" name="CustomShape 14"/>
            <p:cNvSpPr/>
            <p:nvPr/>
          </p:nvSpPr>
          <p:spPr>
            <a:xfrm>
              <a:off x="4503600" y="1878840"/>
              <a:ext cx="750240" cy="43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70000"/>
                </a:lnSpc>
              </a:pPr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тыс. гкал</a:t>
              </a:r>
              <a:endParaRPr b="0" lang="ru-RU" sz="1600" spc="-1" strike="noStrike">
                <a:latin typeface="Arial"/>
              </a:endParaRPr>
            </a:p>
          </p:txBody>
        </p:sp>
      </p:grpSp>
      <p:grpSp>
        <p:nvGrpSpPr>
          <p:cNvPr id="201" name="Group 15"/>
          <p:cNvGrpSpPr/>
          <p:nvPr/>
        </p:nvGrpSpPr>
        <p:grpSpPr>
          <a:xfrm>
            <a:off x="3288240" y="877680"/>
            <a:ext cx="1946880" cy="854640"/>
            <a:chOff x="3288240" y="877680"/>
            <a:chExt cx="1946880" cy="854640"/>
          </a:xfrm>
        </p:grpSpPr>
        <p:sp>
          <p:nvSpPr>
            <p:cNvPr id="202" name="CustomShape 16"/>
            <p:cNvSpPr/>
            <p:nvPr/>
          </p:nvSpPr>
          <p:spPr>
            <a:xfrm>
              <a:off x="3288240" y="877680"/>
              <a:ext cx="1221120" cy="854640"/>
            </a:xfrm>
            <a:custGeom>
              <a:avLst/>
              <a:gdLst/>
              <a:ahLst/>
              <a:rect l="l" t="t" r="r" b="b"/>
              <a:pathLst>
                <a:path w="858862" h="4116399">
                  <a:moveTo>
                    <a:pt x="858862" y="686084"/>
                  </a:moveTo>
                  <a:lnTo>
                    <a:pt x="858862" y="3430315"/>
                  </a:lnTo>
                  <a:cubicBezTo>
                    <a:pt x="858862" y="3809228"/>
                    <a:pt x="845490" y="4116397"/>
                    <a:pt x="828995" y="4116397"/>
                  </a:cubicBezTo>
                  <a:lnTo>
                    <a:pt x="0" y="4116397"/>
                  </a:lnTo>
                  <a:lnTo>
                    <a:pt x="0" y="4116397"/>
                  </a:lnTo>
                  <a:lnTo>
                    <a:pt x="0" y="2"/>
                  </a:lnTo>
                  <a:lnTo>
                    <a:pt x="0" y="2"/>
                  </a:lnTo>
                  <a:lnTo>
                    <a:pt x="828995" y="2"/>
                  </a:lnTo>
                  <a:cubicBezTo>
                    <a:pt x="845490" y="2"/>
                    <a:pt x="858862" y="307171"/>
                    <a:pt x="858862" y="68608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23040" bIns="23040" anchor="ctr"/>
            <a:p>
              <a:pPr marL="457200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Calibri"/>
                </a:rPr>
                <a:t>25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203" name="CustomShape 17"/>
            <p:cNvSpPr/>
            <p:nvPr/>
          </p:nvSpPr>
          <p:spPr>
            <a:xfrm>
              <a:off x="4359240" y="1103040"/>
              <a:ext cx="875880" cy="43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70000"/>
                </a:lnSpc>
              </a:pPr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тыс. </a:t>
              </a:r>
              <a:br/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человек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204" name="CustomShape 18"/>
          <p:cNvSpPr/>
          <p:nvPr/>
        </p:nvSpPr>
        <p:spPr>
          <a:xfrm>
            <a:off x="372960" y="2430360"/>
            <a:ext cx="3380760" cy="81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7600" rIns="57600" tIns="28800" bIns="28800" anchor="ctr"/>
          <a:p>
            <a:pPr marL="9036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Продолжительность отопительного сезона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05" name="Group 19"/>
          <p:cNvGrpSpPr/>
          <p:nvPr/>
        </p:nvGrpSpPr>
        <p:grpSpPr>
          <a:xfrm>
            <a:off x="3709800" y="2710080"/>
            <a:ext cx="1861200" cy="516960"/>
            <a:chOff x="3709800" y="2710080"/>
            <a:chExt cx="1861200" cy="516960"/>
          </a:xfrm>
        </p:grpSpPr>
        <p:sp>
          <p:nvSpPr>
            <p:cNvPr id="206" name="CustomShape 20"/>
            <p:cNvSpPr/>
            <p:nvPr/>
          </p:nvSpPr>
          <p:spPr>
            <a:xfrm>
              <a:off x="3709800" y="2710080"/>
              <a:ext cx="186120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Tahoma"/>
                </a:rPr>
                <a:t>208</a:t>
              </a:r>
              <a:r>
                <a:rPr b="1" lang="ru-RU" sz="2000" spc="-1" strike="noStrike">
                  <a:solidFill>
                    <a:srgbClr val="235295"/>
                  </a:solidFill>
                  <a:latin typeface="Tahoma"/>
                </a:rPr>
                <a:t> 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07" name="CustomShape 21"/>
            <p:cNvSpPr/>
            <p:nvPr/>
          </p:nvSpPr>
          <p:spPr>
            <a:xfrm>
              <a:off x="4521600" y="2829240"/>
              <a:ext cx="61236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дней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208" name="Line 22"/>
          <p:cNvSpPr/>
          <p:nvPr/>
        </p:nvSpPr>
        <p:spPr>
          <a:xfrm>
            <a:off x="491040" y="1629360"/>
            <a:ext cx="4680000" cy="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Line 23"/>
          <p:cNvSpPr/>
          <p:nvPr/>
        </p:nvSpPr>
        <p:spPr>
          <a:xfrm>
            <a:off x="491040" y="2443680"/>
            <a:ext cx="4680000" cy="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0" name="Group 24"/>
          <p:cNvGrpSpPr/>
          <p:nvPr/>
        </p:nvGrpSpPr>
        <p:grpSpPr>
          <a:xfrm>
            <a:off x="3738600" y="3510360"/>
            <a:ext cx="1157400" cy="516960"/>
            <a:chOff x="3738600" y="3510360"/>
            <a:chExt cx="1157400" cy="516960"/>
          </a:xfrm>
        </p:grpSpPr>
        <p:sp>
          <p:nvSpPr>
            <p:cNvPr id="211" name="CustomShape 25"/>
            <p:cNvSpPr/>
            <p:nvPr/>
          </p:nvSpPr>
          <p:spPr>
            <a:xfrm>
              <a:off x="3738600" y="3510360"/>
              <a:ext cx="1157400" cy="51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Calibri"/>
                </a:rPr>
                <a:t>80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212" name="CustomShape 26"/>
            <p:cNvSpPr/>
            <p:nvPr/>
          </p:nvSpPr>
          <p:spPr>
            <a:xfrm>
              <a:off x="4327560" y="3587760"/>
              <a:ext cx="543960" cy="43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70000"/>
                </a:lnSpc>
              </a:pPr>
              <a:r>
                <a:rPr b="0" lang="ru-RU" sz="1600" spc="-1" strike="noStrike" u="sng">
                  <a:solidFill>
                    <a:srgbClr val="c00000"/>
                  </a:solidFill>
                  <a:uFillTx/>
                  <a:latin typeface="Calibri"/>
                </a:rPr>
                <a:t>гкал</a:t>
              </a:r>
              <a:br/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  ч</a:t>
              </a:r>
              <a:endParaRPr b="0" lang="ru-RU" sz="1600" spc="-1" strike="noStrike">
                <a:latin typeface="Arial"/>
              </a:endParaRPr>
            </a:p>
          </p:txBody>
        </p:sp>
      </p:grpSp>
      <p:grpSp>
        <p:nvGrpSpPr>
          <p:cNvPr id="213" name="Group 27"/>
          <p:cNvGrpSpPr/>
          <p:nvPr/>
        </p:nvGrpSpPr>
        <p:grpSpPr>
          <a:xfrm>
            <a:off x="3726360" y="4286520"/>
            <a:ext cx="1348920" cy="439200"/>
            <a:chOff x="3726360" y="4286520"/>
            <a:chExt cx="1348920" cy="439200"/>
          </a:xfrm>
        </p:grpSpPr>
        <p:sp>
          <p:nvSpPr>
            <p:cNvPr id="214" name="CustomShape 28"/>
            <p:cNvSpPr/>
            <p:nvPr/>
          </p:nvSpPr>
          <p:spPr>
            <a:xfrm>
              <a:off x="3726360" y="4286520"/>
              <a:ext cx="1348920" cy="40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80000"/>
                </a:lnSpc>
              </a:pPr>
              <a:r>
                <a:rPr b="1" lang="ru-RU" sz="2600" spc="-1" strike="noStrike">
                  <a:solidFill>
                    <a:srgbClr val="c00000"/>
                  </a:solidFill>
                  <a:latin typeface="Calibri"/>
                </a:rPr>
                <a:t>17</a:t>
              </a:r>
              <a:endParaRPr b="0" lang="ru-RU" sz="2600" spc="-1" strike="noStrike">
                <a:latin typeface="Arial"/>
              </a:endParaRPr>
            </a:p>
          </p:txBody>
        </p:sp>
        <p:sp>
          <p:nvSpPr>
            <p:cNvPr id="215" name="CustomShape 29"/>
            <p:cNvSpPr/>
            <p:nvPr/>
          </p:nvSpPr>
          <p:spPr>
            <a:xfrm>
              <a:off x="4290120" y="4294800"/>
              <a:ext cx="543960" cy="43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70000"/>
                </a:lnSpc>
              </a:pPr>
              <a:r>
                <a:rPr b="0" lang="ru-RU" sz="1600" spc="-1" strike="noStrike" u="sng">
                  <a:solidFill>
                    <a:srgbClr val="c00000"/>
                  </a:solidFill>
                  <a:uFillTx/>
                  <a:latin typeface="Calibri"/>
                </a:rPr>
                <a:t>гкал</a:t>
              </a:r>
              <a:br/>
              <a:r>
                <a:rPr b="0" lang="ru-RU" sz="1600" spc="-1" strike="noStrike">
                  <a:solidFill>
                    <a:srgbClr val="c00000"/>
                  </a:solidFill>
                  <a:latin typeface="Calibri"/>
                </a:rPr>
                <a:t>  ч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216" name="Line 30"/>
          <p:cNvSpPr/>
          <p:nvPr/>
        </p:nvSpPr>
        <p:spPr>
          <a:xfrm>
            <a:off x="2115000" y="4140360"/>
            <a:ext cx="3024000" cy="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Line 31"/>
          <p:cNvSpPr/>
          <p:nvPr/>
        </p:nvSpPr>
        <p:spPr>
          <a:xfrm>
            <a:off x="485640" y="3285360"/>
            <a:ext cx="4680000" cy="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32"/>
          <p:cNvSpPr/>
          <p:nvPr/>
        </p:nvSpPr>
        <p:spPr>
          <a:xfrm rot="16200000">
            <a:off x="1508040" y="4076640"/>
            <a:ext cx="970560" cy="1346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Line 33"/>
          <p:cNvSpPr/>
          <p:nvPr/>
        </p:nvSpPr>
        <p:spPr>
          <a:xfrm>
            <a:off x="485640" y="5535360"/>
            <a:ext cx="4680000" cy="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0" name="Group 34"/>
          <p:cNvGrpSpPr/>
          <p:nvPr/>
        </p:nvGrpSpPr>
        <p:grpSpPr>
          <a:xfrm>
            <a:off x="5314320" y="675360"/>
            <a:ext cx="3572640" cy="5297040"/>
            <a:chOff x="5314320" y="675360"/>
            <a:chExt cx="3572640" cy="5297040"/>
          </a:xfrm>
        </p:grpSpPr>
        <p:pic>
          <p:nvPicPr>
            <p:cNvPr id="221" name="Picture 2" descr=""/>
            <p:cNvPicPr/>
            <p:nvPr/>
          </p:nvPicPr>
          <p:blipFill>
            <a:blip r:embed="rId1"/>
            <a:stretch/>
          </p:blipFill>
          <p:spPr>
            <a:xfrm>
              <a:off x="5314320" y="675360"/>
              <a:ext cx="3572640" cy="5297040"/>
            </a:xfrm>
            <a:prstGeom prst="rect">
              <a:avLst/>
            </a:prstGeom>
            <a:ln w="9360">
              <a:solidFill>
                <a:schemeClr val="tx1"/>
              </a:solidFill>
              <a:miter/>
            </a:ln>
          </p:spPr>
        </p:pic>
        <p:grpSp>
          <p:nvGrpSpPr>
            <p:cNvPr id="222" name="Group 35"/>
            <p:cNvGrpSpPr/>
            <p:nvPr/>
          </p:nvGrpSpPr>
          <p:grpSpPr>
            <a:xfrm>
              <a:off x="7345080" y="1089000"/>
              <a:ext cx="116640" cy="238680"/>
              <a:chOff x="7345080" y="1089000"/>
              <a:chExt cx="116640" cy="238680"/>
            </a:xfrm>
          </p:grpSpPr>
          <p:grpSp>
            <p:nvGrpSpPr>
              <p:cNvPr id="223" name="Group 36"/>
              <p:cNvGrpSpPr/>
              <p:nvPr/>
            </p:nvGrpSpPr>
            <p:grpSpPr>
              <a:xfrm>
                <a:off x="7345080" y="1089000"/>
                <a:ext cx="37440" cy="227160"/>
                <a:chOff x="7345080" y="1089000"/>
                <a:chExt cx="37440" cy="227160"/>
              </a:xfrm>
            </p:grpSpPr>
            <p:sp>
              <p:nvSpPr>
                <p:cNvPr id="224" name="CustomShape 37"/>
                <p:cNvSpPr/>
                <p:nvPr/>
              </p:nvSpPr>
              <p:spPr>
                <a:xfrm>
                  <a:off x="7345080" y="12625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25" name="CustomShape 38"/>
                <p:cNvSpPr/>
                <p:nvPr/>
              </p:nvSpPr>
              <p:spPr>
                <a:xfrm>
                  <a:off x="7345080" y="12193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26" name="CustomShape 39"/>
                <p:cNvSpPr/>
                <p:nvPr/>
              </p:nvSpPr>
              <p:spPr>
                <a:xfrm>
                  <a:off x="7345080" y="117576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27" name="CustomShape 40"/>
                <p:cNvSpPr/>
                <p:nvPr/>
              </p:nvSpPr>
              <p:spPr>
                <a:xfrm>
                  <a:off x="7345080" y="113220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28" name="CustomShape 41"/>
                <p:cNvSpPr/>
                <p:nvPr/>
              </p:nvSpPr>
              <p:spPr>
                <a:xfrm>
                  <a:off x="7345080" y="108900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29" name="CustomShape 42"/>
              <p:cNvSpPr/>
              <p:nvPr/>
            </p:nvSpPr>
            <p:spPr>
              <a:xfrm>
                <a:off x="7370640" y="1205280"/>
                <a:ext cx="91080" cy="122400"/>
              </a:xfrm>
              <a:prstGeom prst="cube">
                <a:avLst>
                  <a:gd name="adj" fmla="val 41543"/>
                </a:avLst>
              </a:prstGeom>
              <a:solidFill>
                <a:schemeClr val="bg1">
                  <a:lumMod val="75000"/>
                </a:schemeClr>
              </a:solidFill>
              <a:ln w="6480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30" name="Group 43"/>
            <p:cNvGrpSpPr/>
            <p:nvPr/>
          </p:nvGrpSpPr>
          <p:grpSpPr>
            <a:xfrm>
              <a:off x="8470080" y="1374840"/>
              <a:ext cx="116640" cy="239040"/>
              <a:chOff x="8470080" y="1374840"/>
              <a:chExt cx="116640" cy="239040"/>
            </a:xfrm>
          </p:grpSpPr>
          <p:grpSp>
            <p:nvGrpSpPr>
              <p:cNvPr id="231" name="Group 44"/>
              <p:cNvGrpSpPr/>
              <p:nvPr/>
            </p:nvGrpSpPr>
            <p:grpSpPr>
              <a:xfrm>
                <a:off x="8470080" y="1374840"/>
                <a:ext cx="37440" cy="227520"/>
                <a:chOff x="8470080" y="1374840"/>
                <a:chExt cx="37440" cy="227520"/>
              </a:xfrm>
            </p:grpSpPr>
            <p:sp>
              <p:nvSpPr>
                <p:cNvPr id="232" name="CustomShape 45"/>
                <p:cNvSpPr/>
                <p:nvPr/>
              </p:nvSpPr>
              <p:spPr>
                <a:xfrm>
                  <a:off x="8470080" y="15487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3" name="CustomShape 46"/>
                <p:cNvSpPr/>
                <p:nvPr/>
              </p:nvSpPr>
              <p:spPr>
                <a:xfrm>
                  <a:off x="8470080" y="150516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4" name="CustomShape 47"/>
                <p:cNvSpPr/>
                <p:nvPr/>
              </p:nvSpPr>
              <p:spPr>
                <a:xfrm>
                  <a:off x="8470080" y="146196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5" name="CustomShape 48"/>
                <p:cNvSpPr/>
                <p:nvPr/>
              </p:nvSpPr>
              <p:spPr>
                <a:xfrm>
                  <a:off x="8470080" y="141840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6" name="CustomShape 49"/>
                <p:cNvSpPr/>
                <p:nvPr/>
              </p:nvSpPr>
              <p:spPr>
                <a:xfrm>
                  <a:off x="8470080" y="137484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37" name="CustomShape 50"/>
              <p:cNvSpPr/>
              <p:nvPr/>
            </p:nvSpPr>
            <p:spPr>
              <a:xfrm>
                <a:off x="8495640" y="1491480"/>
                <a:ext cx="91080" cy="122400"/>
              </a:xfrm>
              <a:prstGeom prst="cube">
                <a:avLst>
                  <a:gd name="adj" fmla="val 41543"/>
                </a:avLst>
              </a:prstGeom>
              <a:solidFill>
                <a:schemeClr val="bg1">
                  <a:lumMod val="75000"/>
                </a:schemeClr>
              </a:solidFill>
              <a:ln w="6480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38" name="Group 51"/>
            <p:cNvGrpSpPr/>
            <p:nvPr/>
          </p:nvGrpSpPr>
          <p:grpSpPr>
            <a:xfrm>
              <a:off x="7075080" y="1565640"/>
              <a:ext cx="116640" cy="239040"/>
              <a:chOff x="7075080" y="1565640"/>
              <a:chExt cx="116640" cy="239040"/>
            </a:xfrm>
          </p:grpSpPr>
          <p:grpSp>
            <p:nvGrpSpPr>
              <p:cNvPr id="239" name="Group 52"/>
              <p:cNvGrpSpPr/>
              <p:nvPr/>
            </p:nvGrpSpPr>
            <p:grpSpPr>
              <a:xfrm>
                <a:off x="7075080" y="1565640"/>
                <a:ext cx="37440" cy="227520"/>
                <a:chOff x="7075080" y="1565640"/>
                <a:chExt cx="37440" cy="227520"/>
              </a:xfrm>
            </p:grpSpPr>
            <p:sp>
              <p:nvSpPr>
                <p:cNvPr id="240" name="CustomShape 53"/>
                <p:cNvSpPr/>
                <p:nvPr/>
              </p:nvSpPr>
              <p:spPr>
                <a:xfrm>
                  <a:off x="7075080" y="17395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1" name="CustomShape 54"/>
                <p:cNvSpPr/>
                <p:nvPr/>
              </p:nvSpPr>
              <p:spPr>
                <a:xfrm>
                  <a:off x="7075080" y="169596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2" name="CustomShape 55"/>
                <p:cNvSpPr/>
                <p:nvPr/>
              </p:nvSpPr>
              <p:spPr>
                <a:xfrm>
                  <a:off x="7075080" y="165240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3" name="CustomShape 56"/>
                <p:cNvSpPr/>
                <p:nvPr/>
              </p:nvSpPr>
              <p:spPr>
                <a:xfrm>
                  <a:off x="7075080" y="160920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4" name="CustomShape 57"/>
                <p:cNvSpPr/>
                <p:nvPr/>
              </p:nvSpPr>
              <p:spPr>
                <a:xfrm>
                  <a:off x="7075080" y="156564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45" name="CustomShape 58"/>
              <p:cNvSpPr/>
              <p:nvPr/>
            </p:nvSpPr>
            <p:spPr>
              <a:xfrm>
                <a:off x="7100640" y="1682280"/>
                <a:ext cx="91080" cy="122400"/>
              </a:xfrm>
              <a:prstGeom prst="cube">
                <a:avLst>
                  <a:gd name="adj" fmla="val 41543"/>
                </a:avLst>
              </a:prstGeom>
              <a:solidFill>
                <a:schemeClr val="bg1">
                  <a:lumMod val="75000"/>
                </a:schemeClr>
              </a:solidFill>
              <a:ln w="6480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246" name="Group 59"/>
            <p:cNvGrpSpPr/>
            <p:nvPr/>
          </p:nvGrpSpPr>
          <p:grpSpPr>
            <a:xfrm>
              <a:off x="6534720" y="2090160"/>
              <a:ext cx="117000" cy="239040"/>
              <a:chOff x="6534720" y="2090160"/>
              <a:chExt cx="117000" cy="239040"/>
            </a:xfrm>
          </p:grpSpPr>
          <p:grpSp>
            <p:nvGrpSpPr>
              <p:cNvPr id="247" name="Group 60"/>
              <p:cNvGrpSpPr/>
              <p:nvPr/>
            </p:nvGrpSpPr>
            <p:grpSpPr>
              <a:xfrm>
                <a:off x="6534720" y="2090160"/>
                <a:ext cx="37440" cy="227520"/>
                <a:chOff x="6534720" y="2090160"/>
                <a:chExt cx="37440" cy="227520"/>
              </a:xfrm>
            </p:grpSpPr>
            <p:sp>
              <p:nvSpPr>
                <p:cNvPr id="248" name="CustomShape 61"/>
                <p:cNvSpPr/>
                <p:nvPr/>
              </p:nvSpPr>
              <p:spPr>
                <a:xfrm>
                  <a:off x="6534720" y="226404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49" name="CustomShape 62"/>
                <p:cNvSpPr/>
                <p:nvPr/>
              </p:nvSpPr>
              <p:spPr>
                <a:xfrm>
                  <a:off x="6534720" y="222048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0" name="CustomShape 63"/>
                <p:cNvSpPr/>
                <p:nvPr/>
              </p:nvSpPr>
              <p:spPr>
                <a:xfrm>
                  <a:off x="6534720" y="21769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1" name="CustomShape 64"/>
                <p:cNvSpPr/>
                <p:nvPr/>
              </p:nvSpPr>
              <p:spPr>
                <a:xfrm>
                  <a:off x="6534720" y="213372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2" name="CustomShape 65"/>
                <p:cNvSpPr/>
                <p:nvPr/>
              </p:nvSpPr>
              <p:spPr>
                <a:xfrm>
                  <a:off x="6534720" y="2090160"/>
                  <a:ext cx="37440" cy="5364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53" name="CustomShape 66"/>
              <p:cNvSpPr/>
              <p:nvPr/>
            </p:nvSpPr>
            <p:spPr>
              <a:xfrm>
                <a:off x="6560640" y="2206800"/>
                <a:ext cx="91080" cy="122400"/>
              </a:xfrm>
              <a:prstGeom prst="cube">
                <a:avLst>
                  <a:gd name="adj" fmla="val 41543"/>
                </a:avLst>
              </a:prstGeom>
              <a:solidFill>
                <a:schemeClr val="bg1">
                  <a:lumMod val="75000"/>
                </a:schemeClr>
              </a:solidFill>
              <a:ln w="6480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54" name="CustomShape 67"/>
            <p:cNvSpPr/>
            <p:nvPr/>
          </p:nvSpPr>
          <p:spPr>
            <a:xfrm>
              <a:off x="5837760" y="3078360"/>
              <a:ext cx="1126800" cy="3765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/>
            <a:p>
              <a:pPr algn="ctr">
                <a:lnSpc>
                  <a:spcPct val="100000"/>
                </a:lnSpc>
              </a:pPr>
              <a:r>
                <a:rPr b="1" lang="ru-RU" sz="900" spc="-1" strike="noStrike">
                  <a:solidFill>
                    <a:srgbClr val="000000"/>
                  </a:solidFill>
                  <a:latin typeface="Tahoma"/>
                </a:rPr>
                <a:t>Медногорская </a:t>
              </a:r>
              <a:br/>
              <a:r>
                <a:rPr b="1" lang="ru-RU" sz="900" spc="-1" strike="noStrike">
                  <a:solidFill>
                    <a:srgbClr val="000000"/>
                  </a:solidFill>
                  <a:latin typeface="Tahoma"/>
                </a:rPr>
                <a:t>ТЭЦ</a:t>
              </a:r>
              <a:endParaRPr b="0" lang="ru-RU" sz="900" spc="-1" strike="noStrike">
                <a:latin typeface="Arial"/>
              </a:endParaRPr>
            </a:p>
          </p:txBody>
        </p:sp>
        <p:grpSp>
          <p:nvGrpSpPr>
            <p:cNvPr id="255" name="Group 68"/>
            <p:cNvGrpSpPr/>
            <p:nvPr/>
          </p:nvGrpSpPr>
          <p:grpSpPr>
            <a:xfrm>
              <a:off x="5634720" y="3131640"/>
              <a:ext cx="269640" cy="270360"/>
              <a:chOff x="5634720" y="3131640"/>
              <a:chExt cx="269640" cy="270360"/>
            </a:xfrm>
          </p:grpSpPr>
          <p:grpSp>
            <p:nvGrpSpPr>
              <p:cNvPr id="256" name="Group 69"/>
              <p:cNvGrpSpPr/>
              <p:nvPr/>
            </p:nvGrpSpPr>
            <p:grpSpPr>
              <a:xfrm>
                <a:off x="5634720" y="3131640"/>
                <a:ext cx="46440" cy="247320"/>
                <a:chOff x="5634720" y="3131640"/>
                <a:chExt cx="46440" cy="247320"/>
              </a:xfrm>
            </p:grpSpPr>
            <p:sp>
              <p:nvSpPr>
                <p:cNvPr id="257" name="CustomShape 70"/>
                <p:cNvSpPr/>
                <p:nvPr/>
              </p:nvSpPr>
              <p:spPr>
                <a:xfrm>
                  <a:off x="5634720" y="3320640"/>
                  <a:ext cx="46440" cy="5832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8" name="CustomShape 71"/>
                <p:cNvSpPr/>
                <p:nvPr/>
              </p:nvSpPr>
              <p:spPr>
                <a:xfrm>
                  <a:off x="5634720" y="3273120"/>
                  <a:ext cx="46440" cy="5832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59" name="CustomShape 72"/>
                <p:cNvSpPr/>
                <p:nvPr/>
              </p:nvSpPr>
              <p:spPr>
                <a:xfrm>
                  <a:off x="5634720" y="3225960"/>
                  <a:ext cx="46440" cy="5832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60" name="CustomShape 73"/>
                <p:cNvSpPr/>
                <p:nvPr/>
              </p:nvSpPr>
              <p:spPr>
                <a:xfrm>
                  <a:off x="5634720" y="3178800"/>
                  <a:ext cx="46440" cy="58320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>
                    <a:lumMod val="9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61" name="CustomShape 74"/>
                <p:cNvSpPr/>
                <p:nvPr/>
              </p:nvSpPr>
              <p:spPr>
                <a:xfrm>
                  <a:off x="5634720" y="3131640"/>
                  <a:ext cx="46440" cy="5832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6480">
                  <a:solidFill>
                    <a:srgbClr val="c0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262" name="Group 75"/>
              <p:cNvGrpSpPr/>
              <p:nvPr/>
            </p:nvGrpSpPr>
            <p:grpSpPr>
              <a:xfrm>
                <a:off x="5657400" y="3202920"/>
                <a:ext cx="246960" cy="199080"/>
                <a:chOff x="5657400" y="3202920"/>
                <a:chExt cx="246960" cy="199080"/>
              </a:xfrm>
            </p:grpSpPr>
            <p:sp>
              <p:nvSpPr>
                <p:cNvPr id="263" name="CustomShape 76"/>
                <p:cNvSpPr/>
                <p:nvPr/>
              </p:nvSpPr>
              <p:spPr>
                <a:xfrm>
                  <a:off x="5657400" y="3202920"/>
                  <a:ext cx="168120" cy="199080"/>
                </a:xfrm>
                <a:prstGeom prst="cube">
                  <a:avLst>
                    <a:gd name="adj" fmla="val 41543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64" name="CustomShape 77"/>
                <p:cNvSpPr/>
                <p:nvPr/>
              </p:nvSpPr>
              <p:spPr>
                <a:xfrm>
                  <a:off x="5757120" y="3247200"/>
                  <a:ext cx="147240" cy="154800"/>
                </a:xfrm>
                <a:prstGeom prst="cube">
                  <a:avLst>
                    <a:gd name="adj" fmla="val 46781"/>
                  </a:avLst>
                </a:prstGeom>
                <a:solidFill>
                  <a:schemeClr val="bg1">
                    <a:lumMod val="75000"/>
                  </a:schemeClr>
                </a:solidFill>
                <a:ln w="6480">
                  <a:solidFill>
                    <a:schemeClr val="bg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</p:grpSp>
      </p:grpSp>
      <p:sp>
        <p:nvSpPr>
          <p:cNvPr id="265" name="TextShape 78"/>
          <p:cNvSpPr txBox="1"/>
          <p:nvPr/>
        </p:nvSpPr>
        <p:spPr>
          <a:xfrm>
            <a:off x="179640" y="116640"/>
            <a:ext cx="8800560" cy="301320"/>
          </a:xfrm>
          <a:prstGeom prst="rect">
            <a:avLst/>
          </a:prstGeom>
          <a:solidFill>
            <a:srgbClr val="dce6f2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Система теплоснабжения г. Медногорск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79880" y="116640"/>
            <a:ext cx="8229240" cy="301320"/>
          </a:xfrm>
          <a:prstGeom prst="rect">
            <a:avLst/>
          </a:prstGeom>
          <a:solidFill>
            <a:srgbClr val="dce6f2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Общая характеристика системы теплоснабжения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457200" y="548640"/>
            <a:ext cx="8229240" cy="3337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Arial"/>
              </a:rPr>
              <a:t>Централизованное теплоснабжение г. Медногорск осуществляется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1280160" y="2498760"/>
            <a:ext cx="359640" cy="5382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4"/>
          <p:cNvSpPr/>
          <p:nvPr/>
        </p:nvSpPr>
        <p:spPr>
          <a:xfrm>
            <a:off x="2882160" y="4296240"/>
            <a:ext cx="359640" cy="53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5"/>
          <p:cNvSpPr/>
          <p:nvPr/>
        </p:nvSpPr>
        <p:spPr>
          <a:xfrm>
            <a:off x="4414680" y="2498040"/>
            <a:ext cx="359640" cy="53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7526880" y="2498040"/>
            <a:ext cx="359640" cy="53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2" name="Group 7"/>
          <p:cNvGrpSpPr/>
          <p:nvPr/>
        </p:nvGrpSpPr>
        <p:grpSpPr>
          <a:xfrm>
            <a:off x="457200" y="3217680"/>
            <a:ext cx="2005560" cy="1218960"/>
            <a:chOff x="457200" y="3217680"/>
            <a:chExt cx="2005560" cy="1218960"/>
          </a:xfrm>
        </p:grpSpPr>
        <p:sp>
          <p:nvSpPr>
            <p:cNvPr id="273" name="CustomShape 8"/>
            <p:cNvSpPr/>
            <p:nvPr/>
          </p:nvSpPr>
          <p:spPr>
            <a:xfrm>
              <a:off x="457200" y="3217680"/>
              <a:ext cx="2005560" cy="121896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4" name="CustomShape 9"/>
            <p:cNvSpPr/>
            <p:nvPr/>
          </p:nvSpPr>
          <p:spPr>
            <a:xfrm>
              <a:off x="457200" y="3253320"/>
              <a:ext cx="2005560" cy="11473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i="1" lang="ru-RU" sz="1200" spc="-1" strike="noStrike">
                  <a:solidFill>
                    <a:srgbClr val="000000"/>
                  </a:solidFill>
                  <a:latin typeface="Arial"/>
                </a:rPr>
                <a:t>Медногорская ТЭЦ,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7030a0"/>
                  </a:solidFill>
                  <a:latin typeface="Arial"/>
                </a:rPr>
                <a:t>85,72 %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</a:rPr>
                <a:t>отпуска тепловой энергии по городу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275" name="Group 10"/>
          <p:cNvGrpSpPr/>
          <p:nvPr/>
        </p:nvGrpSpPr>
        <p:grpSpPr>
          <a:xfrm>
            <a:off x="5198760" y="5039280"/>
            <a:ext cx="1976400" cy="1249920"/>
            <a:chOff x="5198760" y="5039280"/>
            <a:chExt cx="1976400" cy="1249920"/>
          </a:xfrm>
        </p:grpSpPr>
        <p:sp>
          <p:nvSpPr>
            <p:cNvPr id="276" name="CustomShape 11"/>
            <p:cNvSpPr/>
            <p:nvPr/>
          </p:nvSpPr>
          <p:spPr>
            <a:xfrm>
              <a:off x="5198760" y="5039280"/>
              <a:ext cx="1976400" cy="124992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7" name="CustomShape 12"/>
            <p:cNvSpPr/>
            <p:nvPr/>
          </p:nvSpPr>
          <p:spPr>
            <a:xfrm>
              <a:off x="5198760" y="5075640"/>
              <a:ext cx="1976400" cy="1176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i="1" lang="ru-RU" sz="1200" spc="-1" strike="noStrike">
                  <a:solidFill>
                    <a:srgbClr val="000000"/>
                  </a:solidFill>
                  <a:latin typeface="Arial"/>
                </a:rPr>
                <a:t>Котельная № 4 «Никитино»,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7030a0"/>
                  </a:solidFill>
                  <a:latin typeface="Arial"/>
                </a:rPr>
                <a:t>10,79 %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</a:rPr>
                <a:t>отпуска тепловой энергии по городу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278" name="Group 13"/>
          <p:cNvGrpSpPr/>
          <p:nvPr/>
        </p:nvGrpSpPr>
        <p:grpSpPr>
          <a:xfrm>
            <a:off x="3606480" y="3200400"/>
            <a:ext cx="1976400" cy="1244880"/>
            <a:chOff x="3606480" y="3200400"/>
            <a:chExt cx="1976400" cy="1244880"/>
          </a:xfrm>
        </p:grpSpPr>
        <p:sp>
          <p:nvSpPr>
            <p:cNvPr id="279" name="CustomShape 14"/>
            <p:cNvSpPr/>
            <p:nvPr/>
          </p:nvSpPr>
          <p:spPr>
            <a:xfrm>
              <a:off x="3606480" y="3200400"/>
              <a:ext cx="1976400" cy="124488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0" name="CustomShape 15"/>
            <p:cNvSpPr/>
            <p:nvPr/>
          </p:nvSpPr>
          <p:spPr>
            <a:xfrm>
              <a:off x="3606480" y="3237120"/>
              <a:ext cx="1976400" cy="1171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i="1" lang="ru-RU" sz="1200" spc="-1" strike="noStrike">
                  <a:solidFill>
                    <a:srgbClr val="000000"/>
                  </a:solidFill>
                  <a:latin typeface="Arial"/>
                </a:rPr>
                <a:t>Котельная № 1 «Больничная»,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7030a0"/>
                  </a:solidFill>
                  <a:latin typeface="Arial"/>
                </a:rPr>
                <a:t>3,12 %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</a:rPr>
                <a:t>отпуска тепловой энергии по городу </a:t>
              </a:r>
              <a:r>
                <a:rPr b="1" lang="ru-RU" sz="1200" spc="-1" strike="noStrike">
                  <a:solidFill>
                    <a:srgbClr val="1b0bef"/>
                  </a:solidFill>
                  <a:latin typeface="Arial"/>
                </a:rPr>
                <a:t>(В аренде У ПАО «Т Плюс»)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281" name="Group 16"/>
          <p:cNvGrpSpPr/>
          <p:nvPr/>
        </p:nvGrpSpPr>
        <p:grpSpPr>
          <a:xfrm>
            <a:off x="6726600" y="3195360"/>
            <a:ext cx="1960200" cy="1250280"/>
            <a:chOff x="6726600" y="3195360"/>
            <a:chExt cx="1960200" cy="1250280"/>
          </a:xfrm>
        </p:grpSpPr>
        <p:sp>
          <p:nvSpPr>
            <p:cNvPr id="282" name="CustomShape 17"/>
            <p:cNvSpPr/>
            <p:nvPr/>
          </p:nvSpPr>
          <p:spPr>
            <a:xfrm>
              <a:off x="6726600" y="3195360"/>
              <a:ext cx="1960200" cy="125028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3" name="CustomShape 18"/>
            <p:cNvSpPr/>
            <p:nvPr/>
          </p:nvSpPr>
          <p:spPr>
            <a:xfrm>
              <a:off x="6726600" y="3231720"/>
              <a:ext cx="1960200" cy="1176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i="1" lang="ru-RU" sz="1200" spc="-1" strike="noStrike">
                  <a:solidFill>
                    <a:srgbClr val="000000"/>
                  </a:solidFill>
                  <a:latin typeface="Arial"/>
                </a:rPr>
                <a:t>Котельная № 2 «Штольная»,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7030a0"/>
                  </a:solidFill>
                  <a:latin typeface="Arial"/>
                </a:rPr>
                <a:t>0,18 %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</a:rPr>
                <a:t>отпуска тепловой энергии по городу </a:t>
              </a:r>
              <a:r>
                <a:rPr b="1" lang="ru-RU" sz="1200" spc="-1" strike="noStrike">
                  <a:solidFill>
                    <a:srgbClr val="1b0bef"/>
                  </a:solidFill>
                  <a:latin typeface="Arial"/>
                </a:rPr>
                <a:t>(В аренде У ПАО «Т Плюс»)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284" name="Group 19"/>
          <p:cNvGrpSpPr/>
          <p:nvPr/>
        </p:nvGrpSpPr>
        <p:grpSpPr>
          <a:xfrm>
            <a:off x="2059200" y="5043240"/>
            <a:ext cx="2005560" cy="1250280"/>
            <a:chOff x="2059200" y="5043240"/>
            <a:chExt cx="2005560" cy="1250280"/>
          </a:xfrm>
        </p:grpSpPr>
        <p:sp>
          <p:nvSpPr>
            <p:cNvPr id="285" name="CustomShape 20"/>
            <p:cNvSpPr/>
            <p:nvPr/>
          </p:nvSpPr>
          <p:spPr>
            <a:xfrm>
              <a:off x="2059200" y="5043240"/>
              <a:ext cx="2005560" cy="125028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6" name="CustomShape 21"/>
            <p:cNvSpPr/>
            <p:nvPr/>
          </p:nvSpPr>
          <p:spPr>
            <a:xfrm>
              <a:off x="2059200" y="5079960"/>
              <a:ext cx="2005560" cy="11768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i="1" lang="ru-RU" sz="1200" spc="-1" strike="noStrike">
                  <a:solidFill>
                    <a:srgbClr val="000000"/>
                  </a:solidFill>
                  <a:latin typeface="Arial"/>
                </a:rPr>
                <a:t>Котельная № 3 «Моторная»,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200" spc="-1" strike="noStrike">
                  <a:solidFill>
                    <a:srgbClr val="7030a0"/>
                  </a:solidFill>
                  <a:latin typeface="Arial"/>
                </a:rPr>
                <a:t>0,18 %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</a:rPr>
                <a:t>отпуска тепловой энергии по городу </a:t>
              </a:r>
              <a:r>
                <a:rPr b="1" lang="ru-RU" sz="1200" spc="-1" strike="noStrike">
                  <a:solidFill>
                    <a:srgbClr val="1b0bef"/>
                  </a:solidFill>
                  <a:latin typeface="Arial"/>
                </a:rPr>
                <a:t>(В аренде У ПАО «Т Плюс»)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287" name="Group 22"/>
          <p:cNvGrpSpPr/>
          <p:nvPr/>
        </p:nvGrpSpPr>
        <p:grpSpPr>
          <a:xfrm>
            <a:off x="457200" y="1686960"/>
            <a:ext cx="8229240" cy="592200"/>
            <a:chOff x="457200" y="1686960"/>
            <a:chExt cx="8229240" cy="592200"/>
          </a:xfrm>
        </p:grpSpPr>
        <p:sp>
          <p:nvSpPr>
            <p:cNvPr id="288" name="CustomShape 23"/>
            <p:cNvSpPr/>
            <p:nvPr/>
          </p:nvSpPr>
          <p:spPr>
            <a:xfrm>
              <a:off x="457200" y="1686960"/>
              <a:ext cx="8229240" cy="5922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9" name="CustomShape 24"/>
            <p:cNvSpPr/>
            <p:nvPr/>
          </p:nvSpPr>
          <p:spPr>
            <a:xfrm>
              <a:off x="457200" y="1704600"/>
              <a:ext cx="8229240" cy="5572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3040" rIns="23040" tIns="15120" bIns="15120" anchor="ctr"/>
            <a:p>
              <a:pPr algn="ctr">
                <a:lnSpc>
                  <a:spcPct val="100000"/>
                </a:lnSpc>
              </a:pPr>
              <a:r>
                <a:rPr b="1" lang="ru-RU" sz="1600" spc="-1" strike="noStrike">
                  <a:solidFill>
                    <a:srgbClr val="1b0bef"/>
                  </a:solidFill>
                  <a:latin typeface="Arial"/>
                </a:rPr>
                <a:t>Филиал "Оренбургский" ПАО «Т Плюс»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290" name="CustomShape 25"/>
          <p:cNvSpPr/>
          <p:nvPr/>
        </p:nvSpPr>
        <p:spPr>
          <a:xfrm>
            <a:off x="4414680" y="1022400"/>
            <a:ext cx="359640" cy="53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6"/>
          <p:cNvSpPr/>
          <p:nvPr/>
        </p:nvSpPr>
        <p:spPr>
          <a:xfrm>
            <a:off x="6006960" y="4296240"/>
            <a:ext cx="359640" cy="5389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179640" y="116640"/>
            <a:ext cx="8712720" cy="575640"/>
          </a:xfrm>
          <a:prstGeom prst="rect">
            <a:avLst/>
          </a:prstGeom>
          <a:solidFill>
            <a:srgbClr val="dce6f2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Балансы тепловой мощности и тепловой нагрузки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93" name="Table 2"/>
          <p:cNvGraphicFramePr/>
          <p:nvPr/>
        </p:nvGraphicFramePr>
        <p:xfrm>
          <a:off x="331560" y="764640"/>
          <a:ext cx="8440200" cy="4127760"/>
        </p:xfrm>
        <a:graphic>
          <a:graphicData uri="http://schemas.openxmlformats.org/drawingml/2006/table">
            <a:tbl>
              <a:tblPr/>
              <a:tblGrid>
                <a:gridCol w="3448080"/>
                <a:gridCol w="1152000"/>
                <a:gridCol w="1440000"/>
                <a:gridCol w="1224000"/>
                <a:gridCol w="1176120"/>
              </a:tblGrid>
              <a:tr h="452520">
                <a:tc rowSpan="2"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Источник тепловой энергии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 gridSpan="2"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2019 г.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2039 г.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6271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Резерв, Гкал/ч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(расчетная нагрузка)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Резерв, Гкал/ч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(договорная нагрузка)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Резерв, Гкал/ч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(расчетная нагрузка)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Резерв, Гкал/ч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(договорная нагрузка)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46c0a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Медногорская ТЭЦ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35,54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8,51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Новая БМК-1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1,87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1,87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41796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Новая БМК-2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2,12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2,12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Новая БМК-3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Котельная № 1 «Больничная»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3,67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3,78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Новая БМК «Больниная»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0,43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0,66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3120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Котельная №2 «Штольная»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0,04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832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Котельная №3 «Моторная»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0,22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0,22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0,22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0,22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329040">
                <a:tc>
                  <a:txBody>
                    <a:bodyPr lIns="5760" rIns="5760" tIns="57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Котельная №4 «Никитино»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5760" marR="57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3,64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1,77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3,64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2,08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4" name="CustomShape 3"/>
          <p:cNvSpPr/>
          <p:nvPr/>
        </p:nvSpPr>
        <p:spPr>
          <a:xfrm>
            <a:off x="323640" y="5517360"/>
            <a:ext cx="8424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На 2019 год все источники тепловой энергии располагают резервом тепловой мощности исходя из расчетной подключенной тепловой нагрузки.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79640" y="116640"/>
            <a:ext cx="8784720" cy="503640"/>
          </a:xfrm>
          <a:prstGeom prst="rect">
            <a:avLst/>
          </a:prstGeom>
          <a:solidFill>
            <a:srgbClr val="dce6f2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Текущее состояние тепловых сетей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92040" y="1384920"/>
            <a:ext cx="3459240" cy="500400"/>
          </a:xfrm>
          <a:custGeom>
            <a:avLst/>
            <a:gdLst/>
            <a:ahLst/>
            <a:rect l="l" t="t" r="r" b="b"/>
            <a:pathLst>
              <a:path w="2166569" h="691200">
                <a:moveTo>
                  <a:pt x="0" y="0"/>
                </a:moveTo>
                <a:lnTo>
                  <a:pt x="2166569" y="0"/>
                </a:lnTo>
                <a:lnTo>
                  <a:pt x="2166569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85320" rIns="85320" tIns="48600" bIns="486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Тепловые сети старше 25 лет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92040" y="1917000"/>
            <a:ext cx="3459240" cy="677520"/>
          </a:xfrm>
          <a:custGeom>
            <a:avLst/>
            <a:gdLst/>
            <a:ahLst/>
            <a:rect l="l" t="t" r="r" b="b"/>
            <a:pathLst>
              <a:path w="2171010" h="1054080">
                <a:moveTo>
                  <a:pt x="0" y="0"/>
                </a:moveTo>
                <a:lnTo>
                  <a:pt x="2171010" y="0"/>
                </a:lnTo>
                <a:lnTo>
                  <a:pt x="2171010" y="1054080"/>
                </a:lnTo>
                <a:lnTo>
                  <a:pt x="0" y="1054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9400" rIns="199080" tIns="149400" bIns="22392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83%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4582440" y="1343160"/>
            <a:ext cx="4402800" cy="558000"/>
          </a:xfrm>
          <a:custGeom>
            <a:avLst/>
            <a:gdLst/>
            <a:ahLst/>
            <a:rect l="l" t="t" r="r" b="b"/>
            <a:pathLst>
              <a:path w="2166569" h="691200">
                <a:moveTo>
                  <a:pt x="0" y="0"/>
                </a:moveTo>
                <a:lnTo>
                  <a:pt x="2166569" y="0"/>
                </a:lnTo>
                <a:lnTo>
                  <a:pt x="2166569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85320" rIns="85320" tIns="48600" bIns="486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Технические потери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 тепловых сетях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5004000" y="1901880"/>
            <a:ext cx="3431160" cy="677520"/>
          </a:xfrm>
          <a:custGeom>
            <a:avLst/>
            <a:gdLst/>
            <a:ahLst/>
            <a:rect l="l" t="t" r="r" b="b"/>
            <a:pathLst>
              <a:path w="2166569" h="1054080">
                <a:moveTo>
                  <a:pt x="0" y="0"/>
                </a:moveTo>
                <a:lnTo>
                  <a:pt x="2166569" y="0"/>
                </a:lnTo>
                <a:lnTo>
                  <a:pt x="2166569" y="1054080"/>
                </a:lnTo>
                <a:lnTo>
                  <a:pt x="0" y="10540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0"/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9400" rIns="199080" tIns="149400" bIns="22392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Arial"/>
              </a:rPr>
              <a:t>31%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971640" y="2655000"/>
            <a:ext cx="6334560" cy="348840"/>
          </a:xfrm>
          <a:prstGeom prst="roundRect">
            <a:avLst>
              <a:gd name="adj" fmla="val 16667"/>
            </a:avLst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404040"/>
                </a:solidFill>
                <a:latin typeface="Arial"/>
                <a:ea typeface="Helvetica Light"/>
              </a:rPr>
              <a:t>Возрастная структура тепловых сетей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1" name="CustomShape 7"/>
          <p:cNvSpPr/>
          <p:nvPr/>
        </p:nvSpPr>
        <p:spPr>
          <a:xfrm>
            <a:off x="359280" y="5644080"/>
            <a:ext cx="764640" cy="404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</a:rPr>
              <a:t>83%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02" name="CustomShape 8"/>
          <p:cNvSpPr/>
          <p:nvPr/>
        </p:nvSpPr>
        <p:spPr>
          <a:xfrm>
            <a:off x="1290240" y="5644080"/>
            <a:ext cx="70574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282b32"/>
                </a:solidFill>
                <a:latin typeface="Arial"/>
              </a:rPr>
              <a:t>Тепловых сетей </a:t>
            </a: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требуют замены</a:t>
            </a:r>
            <a:r>
              <a:rPr b="0" lang="ru-RU" sz="12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ru-RU" sz="1200" spc="-1" strike="noStrike">
                <a:solidFill>
                  <a:srgbClr val="282b32"/>
                </a:solidFill>
                <a:latin typeface="Arial"/>
              </a:rPr>
              <a:t>в связи с физическим износом трубопровода и теплоизоляционного покрытия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03" name="CustomShape 9"/>
          <p:cNvSpPr/>
          <p:nvPr/>
        </p:nvSpPr>
        <p:spPr>
          <a:xfrm>
            <a:off x="107640" y="6184800"/>
            <a:ext cx="90072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Arial"/>
              </a:rPr>
              <a:t>Эффективность тепловой сети</a:t>
            </a:r>
            <a:r>
              <a:rPr b="0" lang="ru-RU" sz="1200" spc="-1" strike="noStrike">
                <a:solidFill>
                  <a:srgbClr val="ff0000"/>
                </a:solidFill>
                <a:latin typeface="Arial"/>
              </a:rPr>
              <a:t> </a:t>
            </a:r>
            <a:br/>
            <a:r>
              <a:rPr b="0" lang="ru-RU" sz="1200" spc="-1" strike="noStrike">
                <a:solidFill>
                  <a:srgbClr val="282b32"/>
                </a:solidFill>
                <a:latin typeface="Arial"/>
              </a:rPr>
              <a:t>Для повышения эффективности тепловой сети, необходимо выполнить реконструкцию системы теплоснабжения </a:t>
            </a:r>
            <a:br/>
            <a:r>
              <a:rPr b="0" lang="ru-RU" sz="1200" spc="-1" strike="noStrike">
                <a:solidFill>
                  <a:srgbClr val="282b32"/>
                </a:solidFill>
                <a:latin typeface="Arial"/>
              </a:rPr>
              <a:t>с выводом из эксплуатации трасс, исчерпавших технический ресурс, а так же перекладку целевых тепловых сетей.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304" name="Диаграмма 50"/>
          <p:cNvGraphicFramePr/>
          <p:nvPr/>
        </p:nvGraphicFramePr>
        <p:xfrm>
          <a:off x="1531800" y="3078000"/>
          <a:ext cx="5272200" cy="24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5" name="CustomShape 10"/>
          <p:cNvSpPr/>
          <p:nvPr/>
        </p:nvSpPr>
        <p:spPr>
          <a:xfrm>
            <a:off x="179640" y="692640"/>
            <a:ext cx="8805600" cy="333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Arial"/>
              </a:rPr>
              <a:t>Средневзвешенный срок службы эксплуатации тепловых сетей по городу 37 лет</a:t>
            </a:r>
            <a:endParaRPr b="0" lang="ru-RU" sz="1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179640" y="116640"/>
            <a:ext cx="8784720" cy="503640"/>
          </a:xfrm>
          <a:prstGeom prst="rect">
            <a:avLst/>
          </a:prstGeom>
          <a:solidFill>
            <a:srgbClr val="c1e1fe"/>
          </a:solidFill>
          <a:ln w="2556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Повреждаемость тепловых сетей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7" name="Диаграмма 4"/>
          <p:cNvGraphicFramePr/>
          <p:nvPr/>
        </p:nvGraphicFramePr>
        <p:xfrm>
          <a:off x="179640" y="1052640"/>
          <a:ext cx="8712720" cy="525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539640" y="980640"/>
            <a:ext cx="8229240" cy="1079640"/>
          </a:xfrm>
          <a:prstGeom prst="rect">
            <a:avLst/>
          </a:prstGeom>
          <a:ln>
            <a:solidFill>
              <a:srgbClr val="c8210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Arial"/>
              </a:rPr>
              <a:t>Перспективный спрос на тепловую энергию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09" name="Рисунок 2" descr=""/>
          <p:cNvPicPr/>
          <p:nvPr/>
        </p:nvPicPr>
        <p:blipFill>
          <a:blip r:embed="rId1"/>
          <a:stretch/>
        </p:blipFill>
        <p:spPr>
          <a:xfrm>
            <a:off x="1109160" y="2565000"/>
            <a:ext cx="7090200" cy="364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20931</TotalTime>
  <Application>LibreOffice/6.0.2.1$Windows_x86 LibreOffice_project/f7f06a8f319e4b62f9bc5095aa112a65d2f3ac89</Application>
  <Words>2079</Words>
  <Paragraphs>521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2016-05-16T12:58:24Z</dcterms:created>
  <dc:creator>Александр Кудрявцев</dc:creator>
  <dc:description/>
  <dc:language>ru-RU</dc:language>
  <cp:lastModifiedBy>Пользователь</cp:lastModifiedBy>
  <cp:lastPrinted>2019-05-15T16:21:36Z</cp:lastPrinted>
  <dcterms:modified xsi:type="dcterms:W3CDTF">2020-12-11T09:49:49Z</dcterms:modified>
  <cp:revision>842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